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43"/>
  </p:notesMasterIdLst>
  <p:sldIdLst>
    <p:sldId id="362" r:id="rId2"/>
    <p:sldId id="412" r:id="rId3"/>
    <p:sldId id="439" r:id="rId4"/>
    <p:sldId id="440" r:id="rId5"/>
    <p:sldId id="438" r:id="rId6"/>
    <p:sldId id="405" r:id="rId7"/>
    <p:sldId id="406" r:id="rId8"/>
    <p:sldId id="408" r:id="rId9"/>
    <p:sldId id="416" r:id="rId10"/>
    <p:sldId id="371" r:id="rId11"/>
    <p:sldId id="367" r:id="rId12"/>
    <p:sldId id="411" r:id="rId13"/>
    <p:sldId id="410" r:id="rId14"/>
    <p:sldId id="368" r:id="rId15"/>
    <p:sldId id="425" r:id="rId16"/>
    <p:sldId id="426" r:id="rId17"/>
    <p:sldId id="427" r:id="rId18"/>
    <p:sldId id="428" r:id="rId19"/>
    <p:sldId id="429" r:id="rId20"/>
    <p:sldId id="430" r:id="rId21"/>
    <p:sldId id="431" r:id="rId22"/>
    <p:sldId id="432" r:id="rId23"/>
    <p:sldId id="433" r:id="rId24"/>
    <p:sldId id="373" r:id="rId25"/>
    <p:sldId id="417" r:id="rId26"/>
    <p:sldId id="374" r:id="rId27"/>
    <p:sldId id="375" r:id="rId28"/>
    <p:sldId id="376" r:id="rId29"/>
    <p:sldId id="419" r:id="rId30"/>
    <p:sldId id="420" r:id="rId31"/>
    <p:sldId id="377" r:id="rId32"/>
    <p:sldId id="380" r:id="rId33"/>
    <p:sldId id="384" r:id="rId34"/>
    <p:sldId id="385" r:id="rId35"/>
    <p:sldId id="422" r:id="rId36"/>
    <p:sldId id="423" r:id="rId37"/>
    <p:sldId id="424" r:id="rId38"/>
    <p:sldId id="436" r:id="rId39"/>
    <p:sldId id="395" r:id="rId40"/>
    <p:sldId id="394" r:id="rId41"/>
    <p:sldId id="397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-108" y="-3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6845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6A9BC2-8CEA-4EC1-A965-6CCEEC30C6DE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650ED-2108-4198-83D2-9A01219695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7424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9915668-BC6F-4379-9B29-7C8FB42F4072}" type="slidenum">
              <a:rPr lang="en-US" smtClean="0">
                <a:latin typeface="Arial" charset="0"/>
              </a:rPr>
              <a:pPr/>
              <a:t>1</a:t>
            </a:fld>
            <a:endParaRPr lang="en-US" smtClean="0">
              <a:latin typeface="Arial" charset="0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GB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15F51D5-AD4B-447A-8FAF-345D2E5C6991}" type="slidenum">
              <a:rPr lang="en-US" smtClean="0">
                <a:latin typeface="Arial" charset="0"/>
              </a:rPr>
              <a:pPr/>
              <a:t>20</a:t>
            </a:fld>
            <a:endParaRPr lang="en-US" smtClean="0">
              <a:latin typeface="Arial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98332C-4790-460D-A671-2E6190EFE377}" type="slidenum">
              <a:rPr lang="en-US" smtClean="0">
                <a:latin typeface="Arial" charset="0"/>
              </a:rPr>
              <a:pPr/>
              <a:t>22</a:t>
            </a:fld>
            <a:endParaRPr lang="en-US" smtClean="0">
              <a:latin typeface="Arial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D64696-BE0C-48D0-A006-93A3F310186C}" type="slidenum">
              <a:rPr lang="en-US" smtClean="0">
                <a:latin typeface="Arial" charset="0"/>
              </a:rPr>
              <a:pPr/>
              <a:t>23</a:t>
            </a:fld>
            <a:endParaRPr lang="en-US" smtClean="0">
              <a:latin typeface="Arial" charset="0"/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0B08CA-EC5C-490B-87C3-6842475A4238}" type="slidenum">
              <a:rPr lang="en-US" smtClean="0">
                <a:latin typeface="Arial" charset="0"/>
              </a:rPr>
              <a:pPr/>
              <a:t>24</a:t>
            </a:fld>
            <a:endParaRPr lang="en-US" smtClean="0">
              <a:latin typeface="Arial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Control of blood sugar – close to normoglycaemia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Prevent acute complications 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Ensure optimal growth and development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Maintain normal lifestyle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Adequate education of parents and patient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Provision of psychological support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Access to appropriate social support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Reduce long term complications / regular screening and early intervention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Early detection and treatment of associated diseases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No readmissions due to type 1 diabetes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Control of blood sugar – close to normoglycaemia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Prevent acute complications 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Ensure optimal growth and development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Maintain normal lifestyle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Adequate education of parents and patient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Provision of psychological support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Access to appropriate social support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Reduce long term complications / regular screening and early intervention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Early detection and treatment of associated diseases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No readmissions due to type 1 diabetes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Control of blood sugar – close to normoglycaemia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Prevent acute complications 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Ensure optimal growth and development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Maintain normal lifestyle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Adequate education of parents and patient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Provision of psychological support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Access to appropriate social support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Reduce long term complications / regular screening and early intervention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Early detection and treatment of associated diseases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No readmissions due to type 1 diabetes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Control of blood sugar – close to normoglycaemia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Prevent acute complications 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Ensure optimal growth and development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Maintain normal lifestyle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Adequate education of parents and patient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Provision of psychological support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Access to appropriate social support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Reduce long term complications / regular screening and early intervention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Early detection and treatment of associated diseases</a:t>
            </a:r>
          </a:p>
          <a:p>
            <a:pPr marL="228600" indent="-228600" eaLnBrk="1" hangingPunct="1">
              <a:lnSpc>
                <a:spcPct val="8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z="800" smtClean="0">
                <a:ea typeface="ＭＳ Ｐゴシック" pitchFamily="34" charset="-128"/>
              </a:rPr>
              <a:t>No readmissions due to type 1 diabetes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2BF503-A005-4DCA-B893-E152ED2CAA0D}" type="slidenum">
              <a:rPr lang="en-US" smtClean="0">
                <a:latin typeface="Arial" charset="0"/>
              </a:rPr>
              <a:pPr/>
              <a:t>26</a:t>
            </a:fld>
            <a:endParaRPr lang="en-US" smtClean="0">
              <a:latin typeface="Arial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buClr>
                <a:srgbClr val="FFFF1F"/>
              </a:buClr>
            </a:pPr>
            <a:r>
              <a:rPr lang="en-US" sz="1400" i="1" smtClean="0">
                <a:ea typeface="ＭＳ Ｐゴシック" pitchFamily="34" charset="-128"/>
              </a:rPr>
              <a:t>Insulin injections daily for life</a:t>
            </a:r>
          </a:p>
          <a:p>
            <a:pPr eaLnBrk="1" hangingPunct="1">
              <a:buClr>
                <a:srgbClr val="FFFF1F"/>
              </a:buClr>
            </a:pPr>
            <a:endParaRPr lang="en-US" sz="700" i="1" smtClean="0">
              <a:ea typeface="ＭＳ Ｐゴシック" pitchFamily="34" charset="-128"/>
            </a:endParaRPr>
          </a:p>
          <a:p>
            <a:pPr eaLnBrk="1" hangingPunct="1">
              <a:buClr>
                <a:srgbClr val="FFFF1F"/>
              </a:buClr>
            </a:pPr>
            <a:r>
              <a:rPr lang="en-US" sz="1400" i="1" smtClean="0">
                <a:ea typeface="ＭＳ Ｐゴシック" pitchFamily="34" charset="-128"/>
              </a:rPr>
              <a:t>Oral hypoglycaemics have no role in    type 1 diabetes mellitus</a:t>
            </a:r>
          </a:p>
          <a:p>
            <a:pPr eaLnBrk="1" hangingPunct="1">
              <a:buClr>
                <a:srgbClr val="FFFF1F"/>
              </a:buClr>
            </a:pPr>
            <a:endParaRPr lang="en-US" sz="800" i="1" smtClean="0">
              <a:ea typeface="ＭＳ Ｐゴシック" pitchFamily="34" charset="-128"/>
            </a:endParaRPr>
          </a:p>
          <a:p>
            <a:pPr eaLnBrk="1" hangingPunct="1">
              <a:spcBef>
                <a:spcPct val="40000"/>
              </a:spcBef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Insulin discovered in 1922 </a:t>
            </a:r>
          </a:p>
          <a:p>
            <a:pPr eaLnBrk="1" hangingPunct="1">
              <a:spcBef>
                <a:spcPct val="40000"/>
              </a:spcBef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Pure form from bovine and porcine sources in 1926</a:t>
            </a:r>
          </a:p>
          <a:p>
            <a:pPr eaLnBrk="1" hangingPunct="1">
              <a:spcBef>
                <a:spcPct val="40000"/>
              </a:spcBef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Commercial synthesised human insulin by recombinant DNA technology from 1980s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D7A5663-2C4C-4EF2-8389-800B0A731AE1}" type="slidenum">
              <a:rPr lang="en-US" smtClean="0">
                <a:latin typeface="Arial" charset="0"/>
              </a:rPr>
              <a:pPr/>
              <a:t>27</a:t>
            </a:fld>
            <a:endParaRPr lang="en-US" smtClean="0">
              <a:latin typeface="Arial" charset="0"/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B6CED3-BCFE-4321-8306-080AAFD1A00A}" type="slidenum">
              <a:rPr lang="en-US" smtClean="0">
                <a:latin typeface="Arial" charset="0"/>
              </a:rPr>
              <a:pPr/>
              <a:t>31</a:t>
            </a:fld>
            <a:endParaRPr lang="en-US" smtClean="0">
              <a:latin typeface="Arial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Insulin administration / delivery systems</a:t>
            </a:r>
          </a:p>
          <a:p>
            <a:pPr lvl="1" eaLnBrk="1" hangingPunct="1"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mtClean="0">
                <a:ea typeface="ＭＳ Ｐゴシック" pitchFamily="34" charset="-128"/>
              </a:rPr>
              <a:t>Insulin pen</a:t>
            </a:r>
          </a:p>
          <a:p>
            <a:pPr lvl="1" eaLnBrk="1" hangingPunct="1"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mtClean="0">
                <a:ea typeface="ＭＳ Ｐゴシック" pitchFamily="34" charset="-128"/>
              </a:rPr>
              <a:t>Insulin pump therapy</a:t>
            </a:r>
          </a:p>
          <a:p>
            <a:pPr lvl="1" eaLnBrk="1" hangingPunct="1"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mtClean="0">
                <a:ea typeface="ＭＳ Ｐゴシック" pitchFamily="34" charset="-128"/>
              </a:rPr>
              <a:t>Nasal insulin </a:t>
            </a:r>
          </a:p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1D987FB-F930-430C-8F7D-E71BE9D3CDA9}" type="slidenum">
              <a:rPr lang="en-US" smtClean="0">
                <a:latin typeface="Arial" charset="0"/>
              </a:rPr>
              <a:pPr/>
              <a:t>32</a:t>
            </a:fld>
            <a:endParaRPr lang="en-US" smtClean="0">
              <a:latin typeface="Arial" charset="0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Most new-onset diabetics have residual </a:t>
            </a:r>
            <a:r>
              <a:rPr lang="el-GR" smtClean="0">
                <a:ea typeface="ＭＳ Ｐゴシック" pitchFamily="34" charset="-128"/>
                <a:cs typeface="Arial" charset="0"/>
              </a:rPr>
              <a:t>β</a:t>
            </a:r>
            <a:r>
              <a:rPr lang="en-US" smtClean="0">
                <a:ea typeface="ＭＳ Ｐゴシック" pitchFamily="34" charset="-128"/>
                <a:cs typeface="Arial" charset="0"/>
              </a:rPr>
              <a:t> </a:t>
            </a:r>
            <a:r>
              <a:rPr lang="en-US" smtClean="0">
                <a:ea typeface="ＭＳ Ｐゴシック" pitchFamily="34" charset="-128"/>
              </a:rPr>
              <a:t>cell function (</a:t>
            </a:r>
            <a:r>
              <a:rPr lang="ja-JP" altLang="en-US" smtClean="0">
                <a:ea typeface="ＭＳ Ｐゴシック" pitchFamily="34" charset="-128"/>
              </a:rPr>
              <a:t>‘</a:t>
            </a:r>
            <a:r>
              <a:rPr lang="en-US" altLang="ja-JP" smtClean="0">
                <a:ea typeface="ＭＳ Ｐゴシック" pitchFamily="34" charset="-128"/>
              </a:rPr>
              <a:t>Honeymoon period</a:t>
            </a:r>
            <a:r>
              <a:rPr lang="ja-JP" altLang="en-US" smtClean="0">
                <a:ea typeface="ＭＳ Ｐゴシック" pitchFamily="34" charset="-128"/>
              </a:rPr>
              <a:t>’</a:t>
            </a:r>
            <a:r>
              <a:rPr lang="en-US" altLang="ja-JP" smtClean="0">
                <a:ea typeface="ＭＳ Ｐゴシック" pitchFamily="34" charset="-128"/>
              </a:rPr>
              <a:t>)</a:t>
            </a:r>
          </a:p>
          <a:p>
            <a:pPr lvl="1" eaLnBrk="1" hangingPunct="1"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mtClean="0">
                <a:ea typeface="ＭＳ Ｐゴシック" pitchFamily="34" charset="-128"/>
              </a:rPr>
              <a:t> 2-13 weeks post diagnosis</a:t>
            </a:r>
          </a:p>
          <a:p>
            <a:pPr lvl="1" eaLnBrk="1" hangingPunct="1"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mtClean="0">
                <a:ea typeface="ＭＳ Ｐゴシック" pitchFamily="34" charset="-128"/>
              </a:rPr>
              <a:t>Insulin requirements come down / can be stopped</a:t>
            </a:r>
          </a:p>
          <a:p>
            <a:pPr lvl="1" eaLnBrk="1" hangingPunct="1"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</a:pPr>
            <a:r>
              <a:rPr lang="en-US" smtClean="0">
                <a:ea typeface="ＭＳ Ｐゴシック" pitchFamily="34" charset="-128"/>
              </a:rPr>
              <a:t>Seen in </a:t>
            </a:r>
            <a:r>
              <a:rPr lang="en-US" smtClean="0">
                <a:ea typeface="ＭＳ Ｐゴシック" pitchFamily="34" charset="-128"/>
                <a:cs typeface="Arial" charset="0"/>
              </a:rPr>
              <a:t>⅔ of newly diagnosed patients</a:t>
            </a:r>
          </a:p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746A02D-ED6B-4CE7-9DE7-DB03066958A4}" type="slidenum">
              <a:rPr lang="en-US" smtClean="0">
                <a:latin typeface="Arial" charset="0"/>
              </a:rPr>
              <a:pPr/>
              <a:t>33</a:t>
            </a:fld>
            <a:endParaRPr lang="en-US" smtClean="0">
              <a:latin typeface="Arial" charset="0"/>
            </a:endParaRPr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5F00C1B-F3EE-43D8-A44D-3943FA2E4772}" type="slidenum">
              <a:rPr lang="en-US" smtClean="0">
                <a:latin typeface="Arial" charset="0"/>
              </a:rPr>
              <a:pPr/>
              <a:t>34</a:t>
            </a:fld>
            <a:endParaRPr lang="en-US" smtClean="0">
              <a:latin typeface="Arial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356D983-6C0A-4DAB-8792-0CE4FFE387FF}" type="slidenum">
              <a:rPr lang="en-US" smtClean="0">
                <a:latin typeface="Arial" charset="0"/>
              </a:rPr>
              <a:pPr/>
              <a:t>3</a:t>
            </a:fld>
            <a:endParaRPr lang="en-US" smtClean="0">
              <a:latin typeface="Arial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7A86F5-E3A1-4A30-A933-48D744C7B06B}" type="slidenum">
              <a:rPr lang="en-US" smtClean="0">
                <a:latin typeface="Arial" charset="0"/>
              </a:rPr>
              <a:pPr/>
              <a:t>37</a:t>
            </a:fld>
            <a:endParaRPr lang="en-US" smtClean="0">
              <a:latin typeface="Arial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589368C-BDF9-41C7-A495-2DA40C467E14}" type="slidenum">
              <a:rPr lang="en-US" smtClean="0">
                <a:latin typeface="Arial" charset="0"/>
              </a:rPr>
              <a:pPr/>
              <a:t>38</a:t>
            </a:fld>
            <a:endParaRPr lang="en-US" smtClean="0">
              <a:latin typeface="Arial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6F37C07-9AD5-49DA-9760-FA8DC2C7E6F4}" type="slidenum">
              <a:rPr lang="en-US" smtClean="0">
                <a:latin typeface="Arial" charset="0"/>
              </a:rPr>
              <a:pPr/>
              <a:t>39</a:t>
            </a:fld>
            <a:endParaRPr lang="en-US" smtClean="0">
              <a:latin typeface="Arial" charset="0"/>
            </a:endParaRPr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9B6FFC-59D1-48E9-B028-65E578FFE8E7}" type="slidenum">
              <a:rPr lang="en-US" smtClean="0">
                <a:latin typeface="Arial" charset="0"/>
              </a:rPr>
              <a:pPr/>
              <a:t>40</a:t>
            </a:fld>
            <a:endParaRPr lang="en-US" smtClean="0">
              <a:latin typeface="Arial" charset="0"/>
            </a:endParaRPr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CDEF48C-50FE-404A-B3CF-C8C126831801}" type="slidenum">
              <a:rPr lang="en-US" smtClean="0">
                <a:latin typeface="Arial" charset="0"/>
              </a:rPr>
              <a:pPr/>
              <a:t>41</a:t>
            </a:fld>
            <a:endParaRPr lang="en-US" smtClean="0">
              <a:latin typeface="Arial" charset="0"/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48833AA-3909-4BBC-AB59-A180C6F98958}" type="slidenum">
              <a:rPr lang="en-US" smtClean="0">
                <a:latin typeface="Arial" charset="0"/>
              </a:rPr>
              <a:pPr/>
              <a:t>5</a:t>
            </a:fld>
            <a:endParaRPr lang="en-US" smtClean="0">
              <a:latin typeface="Arial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40000"/>
              </a:spcBef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Incidence of type 1 diabetes rising by 2-5% per annum</a:t>
            </a:r>
          </a:p>
          <a:p>
            <a:pPr eaLnBrk="1" hangingPunct="1">
              <a:spcBef>
                <a:spcPct val="40000"/>
              </a:spcBef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Type I diabetes being diagnosed at younger ages; greatest rise in under 4 yr old</a:t>
            </a:r>
            <a:r>
              <a:rPr lang="en-US" baseline="30000" smtClean="0">
                <a:ea typeface="ＭＳ Ｐゴシック" pitchFamily="34" charset="-128"/>
              </a:rPr>
              <a:t>1</a:t>
            </a:r>
            <a:endParaRPr lang="en-US" smtClean="0">
              <a:ea typeface="ＭＳ Ｐゴシック" pitchFamily="34" charset="-128"/>
            </a:endParaRPr>
          </a:p>
          <a:p>
            <a:pPr eaLnBrk="1" hangingPunct="1">
              <a:spcBef>
                <a:spcPct val="40000"/>
              </a:spcBef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Estimated number of children (1-14 years) with type 1 DM in 2006 was 440,000.</a:t>
            </a:r>
          </a:p>
          <a:p>
            <a:pPr eaLnBrk="1" hangingPunct="1">
              <a:spcBef>
                <a:spcPct val="40000"/>
              </a:spcBef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Incidence is extremely variable</a:t>
            </a:r>
          </a:p>
          <a:p>
            <a:pPr eaLnBrk="1" hangingPunct="1">
              <a:spcBef>
                <a:spcPct val="40000"/>
              </a:spcBef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Increase in incidence steeper in low-prevalence</a:t>
            </a:r>
          </a:p>
          <a:p>
            <a:pPr eaLnBrk="1" hangingPunct="1">
              <a:spcBef>
                <a:spcPct val="40000"/>
              </a:spcBef>
              <a:buClr>
                <a:srgbClr val="FFFF1F"/>
              </a:buClr>
            </a:pPr>
            <a:r>
              <a:rPr lang="en-US" smtClean="0">
                <a:ea typeface="ＭＳ Ｐゴシック" pitchFamily="34" charset="-128"/>
              </a:rPr>
              <a:t>Increase not explained by shifts in genetic susceptibility</a:t>
            </a:r>
          </a:p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3C0E05-79B1-4878-8A57-5CAB0499F7CF}" type="slidenum">
              <a:rPr lang="en-US" smtClean="0">
                <a:latin typeface="Arial" charset="0"/>
              </a:rPr>
              <a:pPr/>
              <a:t>10</a:t>
            </a:fld>
            <a:endParaRPr lang="en-US" smtClean="0">
              <a:latin typeface="Arial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D667BB9-A804-4AE0-8C21-5C9692872E71}" type="slidenum">
              <a:rPr lang="en-US" smtClean="0">
                <a:latin typeface="Arial" charset="0"/>
              </a:rPr>
              <a:pPr/>
              <a:t>11</a:t>
            </a:fld>
            <a:endParaRPr lang="en-US" smtClean="0">
              <a:latin typeface="Arial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318B547-229C-465F-99D6-D8A79AE8BBCA}" type="slidenum">
              <a:rPr lang="en-US" smtClean="0">
                <a:latin typeface="Arial" charset="0"/>
              </a:rPr>
              <a:pPr/>
              <a:t>14</a:t>
            </a:fld>
            <a:endParaRPr lang="en-US" smtClean="0">
              <a:latin typeface="Arial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E678010-DAC7-4DB2-ACEA-877AE152897E}" type="slidenum">
              <a:rPr lang="en-US" smtClean="0">
                <a:latin typeface="Arial" charset="0"/>
              </a:rPr>
              <a:pPr/>
              <a:t>15</a:t>
            </a:fld>
            <a:endParaRPr lang="en-US" smtClean="0">
              <a:latin typeface="Arial" charset="0"/>
            </a:endParaRPr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8535BD-22A8-4F9B-A61A-AC673E4151D1}" type="slidenum">
              <a:rPr lang="en-US" smtClean="0">
                <a:latin typeface="Arial" charset="0"/>
              </a:rPr>
              <a:pPr/>
              <a:t>16</a:t>
            </a:fld>
            <a:endParaRPr lang="en-US" smtClean="0">
              <a:latin typeface="Arial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5D9FD5F-F887-43CF-89C6-8917D6FCE676}" type="slidenum">
              <a:rPr lang="en-US" smtClean="0">
                <a:latin typeface="Arial" charset="0"/>
              </a:rPr>
              <a:pPr/>
              <a:t>18</a:t>
            </a:fld>
            <a:endParaRPr lang="en-US" smtClean="0">
              <a:latin typeface="Arial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74510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59258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35693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4014723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635314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90793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281830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881315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89217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7813"/>
            <a:ext cx="10972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3072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82DCA9-46CA-44C8-9382-9D6186AC90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25413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63171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2731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45751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5744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78641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45903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97520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203FF5C-D661-48EC-A082-27151EDD644C}" type="datetimeFigureOut">
              <a:rPr lang="en-US" smtClean="0"/>
              <a:pPr/>
              <a:t>5/24/2018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284DA-8549-4061-A141-0657866AF3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0558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  <p:sldLayoutId id="2147483762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838926" cy="3329581"/>
          </a:xfrm>
        </p:spPr>
        <p:txBody>
          <a:bodyPr/>
          <a:lstStyle/>
          <a:p>
            <a:r>
              <a:rPr lang="en-GB" sz="6600" b="1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Diabetes Mellitus in Children</a:t>
            </a:r>
            <a:r>
              <a:rPr lang="en-US" sz="6600" b="1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en-US" sz="6600" b="1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</a:br>
            <a:endParaRPr lang="en-US" sz="6600" dirty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1600" dirty="0" smtClean="0">
                <a:ea typeface="ＭＳ Ｐゴシック" pitchFamily="34" charset="-128"/>
              </a:rPr>
              <a:t>											</a:t>
            </a:r>
            <a:r>
              <a:rPr lang="en-US" sz="2400" b="1" cap="none" dirty="0" smtClean="0">
                <a:solidFill>
                  <a:srgbClr val="FF0000"/>
                </a:solidFill>
                <a:ea typeface="ＭＳ Ｐゴシック" pitchFamily="34" charset="-128"/>
              </a:rPr>
              <a:t>Prof. Asvini D Fernando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400" b="1" cap="none" dirty="0" smtClean="0">
                <a:solidFill>
                  <a:srgbClr val="FF0000"/>
                </a:solidFill>
                <a:ea typeface="ＭＳ Ｐゴシック" pitchFamily="34" charset="-128"/>
              </a:rPr>
              <a:t>											Department of Paediatrics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9185" y="277813"/>
            <a:ext cx="3738455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Type 1 Diabetes</a:t>
            </a:r>
            <a:br>
              <a:rPr lang="en-US" sz="4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</a:br>
            <a:r>
              <a:rPr lang="en-US" sz="4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</a:t>
            </a:r>
            <a:r>
              <a:rPr lang="en-US" sz="40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Pathophysiology</a:t>
            </a:r>
            <a:endParaRPr lang="en-US" sz="4000" dirty="0" smtClean="0">
              <a:solidFill>
                <a:srgbClr val="FF000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  <p:sp>
        <p:nvSpPr>
          <p:cNvPr id="319491" name="Rectangle 3"/>
          <p:cNvSpPr>
            <a:spLocks noGrp="1" noChangeArrowheads="1"/>
          </p:cNvSpPr>
          <p:nvPr>
            <p:ph idx="1"/>
          </p:nvPr>
        </p:nvSpPr>
        <p:spPr>
          <a:xfrm>
            <a:off x="0" y="0"/>
            <a:ext cx="12192000" cy="6858001"/>
          </a:xfrm>
        </p:spPr>
        <p:txBody>
          <a:bodyPr>
            <a:noAutofit/>
          </a:bodyPr>
          <a:lstStyle/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Insulin deficiency</a:t>
            </a: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</a:t>
            </a: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Hyperglycaemia</a:t>
            </a: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									Osmotic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diuresis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(when renal threshold of 10mmol/l is exceeded)</a:t>
            </a: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endParaRPr lang="en-US" sz="24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Loss of calories, electrolytes; dehydration</a:t>
            </a: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endParaRPr lang="en-US" sz="24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Hyper secretion of stress hormones</a:t>
            </a:r>
          </a:p>
          <a:p>
            <a:pPr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endParaRPr lang="en-US" sz="24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Impairs insulin secretion, antagonizes its action, promotes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glycogenolysis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, gluconeogenesis, </a:t>
            </a: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algn="ctr"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lipolysis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         excess free fatty acids          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ketogenesis</a:t>
            </a: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6000751" y="1624013"/>
            <a:ext cx="0" cy="360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269" name="Line 5"/>
          <p:cNvSpPr>
            <a:spLocks noChangeShapeType="1"/>
          </p:cNvSpPr>
          <p:nvPr/>
        </p:nvSpPr>
        <p:spPr bwMode="auto">
          <a:xfrm>
            <a:off x="6076951" y="2451418"/>
            <a:ext cx="0" cy="360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270" name="Line 6"/>
          <p:cNvSpPr>
            <a:spLocks noChangeShapeType="1"/>
          </p:cNvSpPr>
          <p:nvPr/>
        </p:nvSpPr>
        <p:spPr bwMode="auto">
          <a:xfrm>
            <a:off x="6092191" y="3431541"/>
            <a:ext cx="0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271" name="Line 7"/>
          <p:cNvSpPr>
            <a:spLocks noChangeShapeType="1"/>
          </p:cNvSpPr>
          <p:nvPr/>
        </p:nvSpPr>
        <p:spPr bwMode="auto">
          <a:xfrm>
            <a:off x="6092191" y="4482783"/>
            <a:ext cx="0" cy="360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272" name="Line 8"/>
          <p:cNvSpPr>
            <a:spLocks noChangeShapeType="1"/>
          </p:cNvSpPr>
          <p:nvPr/>
        </p:nvSpPr>
        <p:spPr bwMode="auto">
          <a:xfrm>
            <a:off x="6107431" y="5849303"/>
            <a:ext cx="0" cy="360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273" name="Line 10"/>
          <p:cNvSpPr>
            <a:spLocks noChangeShapeType="1"/>
          </p:cNvSpPr>
          <p:nvPr/>
        </p:nvSpPr>
        <p:spPr bwMode="auto">
          <a:xfrm>
            <a:off x="3515360" y="6582410"/>
            <a:ext cx="670984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274" name="Line 11"/>
          <p:cNvSpPr>
            <a:spLocks noChangeShapeType="1"/>
          </p:cNvSpPr>
          <p:nvPr/>
        </p:nvSpPr>
        <p:spPr bwMode="auto">
          <a:xfrm>
            <a:off x="7432887" y="6551930"/>
            <a:ext cx="670984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" name="Line 4"/>
          <p:cNvSpPr>
            <a:spLocks noChangeShapeType="1"/>
          </p:cNvSpPr>
          <p:nvPr/>
        </p:nvSpPr>
        <p:spPr bwMode="auto">
          <a:xfrm>
            <a:off x="5970271" y="481013"/>
            <a:ext cx="0" cy="360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Presentation</a:t>
            </a:r>
          </a:p>
        </p:txBody>
      </p:sp>
      <p:sp>
        <p:nvSpPr>
          <p:cNvPr id="294915" name="Rectangle 3"/>
          <p:cNvSpPr>
            <a:spLocks noGrp="1" noChangeArrowheads="1"/>
          </p:cNvSpPr>
          <p:nvPr>
            <p:ph idx="1"/>
          </p:nvPr>
        </p:nvSpPr>
        <p:spPr>
          <a:xfrm>
            <a:off x="334434" y="1600200"/>
            <a:ext cx="11857567" cy="5257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Clr>
                <a:srgbClr val="FF0000"/>
              </a:buClr>
              <a:buFontTx/>
              <a:buChar char="•"/>
              <a:defRPr/>
            </a:pPr>
            <a:r>
              <a:rPr lang="en-US" altLang="ja-JP" sz="3000" b="1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Triad of classic symptoms </a:t>
            </a:r>
          </a:p>
          <a:p>
            <a:pPr eaLnBrk="1" hangingPunct="1">
              <a:lnSpc>
                <a:spcPct val="90000"/>
              </a:lnSpc>
              <a:buClr>
                <a:srgbClr val="FF0000"/>
              </a:buClr>
              <a:buNone/>
              <a:defRPr/>
            </a:pPr>
            <a:r>
              <a:rPr lang="en-US" altLang="ja-JP" sz="3000" b="1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					 </a:t>
            </a:r>
            <a:r>
              <a:rPr lang="en-US" altLang="ja-JP" sz="4400" b="1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3</a:t>
            </a:r>
            <a:endParaRPr lang="en-US" altLang="ja-JP" sz="3000" b="1" dirty="0" smtClean="0">
              <a:solidFill>
                <a:srgbClr val="FF000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marL="1657350" lvl="2" indent="-742950">
              <a:lnSpc>
                <a:spcPct val="90000"/>
              </a:lnSpc>
              <a:buClr>
                <a:srgbClr val="FF0000"/>
              </a:buClr>
              <a:buSzPct val="60000"/>
              <a:buFont typeface="+mj-lt"/>
              <a:buAutoNum type="arabicPeriod"/>
              <a:defRPr/>
            </a:pPr>
            <a:r>
              <a:rPr lang="en-US" sz="3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Polyuria</a:t>
            </a:r>
            <a:endParaRPr lang="en-US" sz="3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marL="1657350" lvl="2" indent="-742950">
              <a:lnSpc>
                <a:spcPct val="90000"/>
              </a:lnSpc>
              <a:buClr>
                <a:srgbClr val="FF0000"/>
              </a:buClr>
              <a:buSzPct val="60000"/>
              <a:buFont typeface="+mj-lt"/>
              <a:buAutoNum type="arabicPeriod"/>
              <a:defRPr/>
            </a:pPr>
            <a:endParaRPr lang="en-US" sz="3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marL="1657350" lvl="2" indent="-742950" eaLnBrk="1" hangingPunct="1">
              <a:lnSpc>
                <a:spcPct val="90000"/>
              </a:lnSpc>
              <a:buClr>
                <a:srgbClr val="FF0000"/>
              </a:buClr>
              <a:buSzPct val="60000"/>
              <a:buFont typeface="+mj-lt"/>
              <a:buAutoNum type="arabicPeriod"/>
              <a:defRPr/>
            </a:pPr>
            <a:r>
              <a:rPr lang="en-US" sz="3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Polydypsia</a:t>
            </a:r>
            <a:endParaRPr lang="en-US" sz="3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marL="1657350" lvl="2" indent="-742950" eaLnBrk="1" hangingPunct="1">
              <a:lnSpc>
                <a:spcPct val="90000"/>
              </a:lnSpc>
              <a:buClr>
                <a:srgbClr val="FF0000"/>
              </a:buClr>
              <a:buSzPct val="60000"/>
              <a:buFont typeface="+mj-lt"/>
              <a:buAutoNum type="arabicPeriod"/>
              <a:defRPr/>
            </a:pPr>
            <a:endParaRPr lang="en-US" sz="3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marL="1657350" lvl="2" indent="-742950" eaLnBrk="1" hangingPunct="1">
              <a:lnSpc>
                <a:spcPct val="90000"/>
              </a:lnSpc>
              <a:buClr>
                <a:srgbClr val="FF0000"/>
              </a:buClr>
              <a:buSzPct val="60000"/>
              <a:buFont typeface="+mj-lt"/>
              <a:buAutoNum type="arabicPeriod"/>
              <a:defRPr/>
            </a:pPr>
            <a:r>
              <a:rPr lang="en-US" sz="3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Weight loss despite a very good appetite (</a:t>
            </a:r>
            <a:r>
              <a:rPr lang="en-US" sz="3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polyphagia</a:t>
            </a:r>
            <a:r>
              <a:rPr lang="en-US" sz="3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)</a:t>
            </a:r>
          </a:p>
          <a:p>
            <a:pPr marL="1428750" lvl="2" indent="-514350" eaLnBrk="1" hangingPunct="1">
              <a:lnSpc>
                <a:spcPct val="90000"/>
              </a:lnSpc>
              <a:buClr>
                <a:srgbClr val="FF0000"/>
              </a:buClr>
              <a:buSzPct val="60000"/>
              <a:buFont typeface="+mj-lt"/>
              <a:buAutoNum type="arabicPeriod"/>
              <a:defRPr/>
            </a:pPr>
            <a:endParaRPr lang="en-US" sz="2600" dirty="0" smtClean="0">
              <a:ea typeface="ＭＳ Ｐゴシック" pitchFamily="34" charset="-128"/>
            </a:endParaRPr>
          </a:p>
          <a:p>
            <a:pPr marL="457200" indent="-457200" eaLnBrk="1" hangingPunct="1">
              <a:lnSpc>
                <a:spcPct val="90000"/>
              </a:lnSpc>
              <a:buClr>
                <a:srgbClr val="FF0000"/>
              </a:buClr>
              <a:buNone/>
              <a:defRPr/>
            </a:pPr>
            <a:r>
              <a:rPr lang="en-US" sz="2000" dirty="0" smtClean="0">
                <a:ea typeface="ＭＳ Ｐゴシック" pitchFamily="34" charset="-128"/>
              </a:rPr>
              <a:t>	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Presentation</a:t>
            </a:r>
            <a:endParaRPr lang="en-US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" y="2052918"/>
            <a:ext cx="10850880" cy="4195481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Less common: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</a:p>
          <a:p>
            <a:pPr>
              <a:buNone/>
            </a:pPr>
            <a:r>
              <a:rPr lang="en-US" sz="2800" dirty="0" smtClean="0">
                <a:latin typeface="Calibri" pitchFamily="34" charset="0"/>
                <a:cs typeface="Calibri" pitchFamily="34" charset="0"/>
              </a:rPr>
              <a:t>	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Enuresis (secondary)  Skin sepsis  </a:t>
            </a:r>
            <a:r>
              <a:rPr lang="en-US" sz="2800" i="1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Candida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and other infections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sz="28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Late  presentation- diabetic </a:t>
            </a:r>
            <a:r>
              <a:rPr lang="en-US" sz="2800" b="1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ketoacidosis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Smell of acetone in breath vomiting, dehydration, abdominal pain, hyperventilation due to acidosis (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Kussmaul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breathing),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hypovolaemic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shock, drowsiness and coma</a:t>
            </a:r>
            <a:endParaRPr lang="en-US" sz="2800" dirty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Diagnostic criteria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143808" cy="41954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rgbClr val="FF0000"/>
              </a:buClr>
              <a:buFontTx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Biochemical evidence</a:t>
            </a:r>
          </a:p>
          <a:p>
            <a:pPr lvl="2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Fasting blood sugar ≥ 7.0 </a:t>
            </a:r>
            <a:r>
              <a:rPr lang="en-US" sz="32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mmol</a:t>
            </a: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/l (126mg/dl)</a:t>
            </a:r>
          </a:p>
          <a:p>
            <a:pPr lvl="2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Random blood sugar ≥ 11.1 </a:t>
            </a:r>
            <a:r>
              <a:rPr lang="en-US" sz="32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mmol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/l (200mg/dl)</a:t>
            </a:r>
          </a:p>
          <a:p>
            <a:pPr lvl="2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32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2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32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2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2-hour plasma glucose during Oral Glucose Tolerance Test (OGTT)  ≥ 11.1 </a:t>
            </a:r>
            <a:r>
              <a:rPr lang="en-US" sz="32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mmol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/l 	(rarely done in children)			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	</a:t>
            </a:r>
            <a:endParaRPr lang="en-US" sz="2800" dirty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Diagnostic criteria </a:t>
            </a:r>
          </a:p>
        </p:txBody>
      </p:sp>
      <p:sp>
        <p:nvSpPr>
          <p:cNvPr id="296963" name="Rectangle 3"/>
          <p:cNvSpPr>
            <a:spLocks noGrp="1" noChangeArrowheads="1"/>
          </p:cNvSpPr>
          <p:nvPr>
            <p:ph idx="1"/>
          </p:nvPr>
        </p:nvSpPr>
        <p:spPr>
          <a:xfrm>
            <a:off x="0" y="1341438"/>
            <a:ext cx="11857567" cy="5257800"/>
          </a:xfrm>
        </p:spPr>
        <p:txBody>
          <a:bodyPr/>
          <a:lstStyle/>
          <a:p>
            <a:pPr eaLnBrk="1" hangingPunct="1">
              <a:buClr>
                <a:srgbClr val="FFFF1F"/>
              </a:buClr>
              <a:buFontTx/>
              <a:buNone/>
              <a:defRPr/>
            </a:pPr>
            <a:r>
              <a:rPr lang="en-US" dirty="0" smtClean="0">
                <a:ea typeface="ＭＳ Ｐゴシック" pitchFamily="34" charset="-128"/>
              </a:rPr>
              <a:t>				</a:t>
            </a:r>
            <a:endParaRPr lang="en-US" sz="2800" dirty="0" smtClean="0">
              <a:ea typeface="ＭＳ Ｐゴシック" pitchFamily="34" charset="-128"/>
            </a:endParaRPr>
          </a:p>
        </p:txBody>
      </p:sp>
      <p:sp>
        <p:nvSpPr>
          <p:cNvPr id="8197" name="Text Box 5"/>
          <p:cNvSpPr txBox="1">
            <a:spLocks noChangeArrowheads="1"/>
          </p:cNvSpPr>
          <p:nvPr/>
        </p:nvSpPr>
        <p:spPr bwMode="auto">
          <a:xfrm>
            <a:off x="912285" y="3357563"/>
            <a:ext cx="49911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 b="0"/>
          </a:p>
        </p:txBody>
      </p:sp>
      <p:sp>
        <p:nvSpPr>
          <p:cNvPr id="8198" name="Text Box 6"/>
          <p:cNvSpPr txBox="1">
            <a:spLocks noChangeArrowheads="1"/>
          </p:cNvSpPr>
          <p:nvPr/>
        </p:nvSpPr>
        <p:spPr bwMode="auto">
          <a:xfrm>
            <a:off x="1110405" y="1872615"/>
            <a:ext cx="3551767" cy="181588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Symptoms </a:t>
            </a:r>
          </a:p>
          <a:p>
            <a:pPr algn="ctr">
              <a:spcBef>
                <a:spcPct val="50000"/>
              </a:spcBef>
            </a:pPr>
            <a:r>
              <a:rPr lang="en-US" sz="2800" b="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+ </a:t>
            </a:r>
          </a:p>
          <a:p>
            <a:pPr algn="ctr">
              <a:spcBef>
                <a:spcPct val="50000"/>
              </a:spcBef>
            </a:pPr>
            <a:r>
              <a:rPr lang="en-US" sz="2800" b="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1 of biochemical</a:t>
            </a:r>
          </a:p>
        </p:txBody>
      </p:sp>
      <p:sp>
        <p:nvSpPr>
          <p:cNvPr id="8199" name="Text Box 7"/>
          <p:cNvSpPr txBox="1">
            <a:spLocks noChangeArrowheads="1"/>
          </p:cNvSpPr>
          <p:nvPr/>
        </p:nvSpPr>
        <p:spPr bwMode="auto">
          <a:xfrm>
            <a:off x="6519334" y="1735455"/>
            <a:ext cx="3551767" cy="157735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200" b="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If asymptomatic:</a:t>
            </a:r>
          </a:p>
          <a:p>
            <a:pPr algn="ctr">
              <a:spcBef>
                <a:spcPct val="50000"/>
              </a:spcBef>
            </a:pPr>
            <a:endParaRPr lang="en-US" sz="1100" b="0" dirty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  <a:p>
            <a:pPr algn="ctr">
              <a:spcBef>
                <a:spcPct val="50000"/>
              </a:spcBef>
            </a:pPr>
            <a:r>
              <a:rPr lang="en-US" sz="3200" b="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2  biochemical</a:t>
            </a:r>
          </a:p>
        </p:txBody>
      </p:sp>
      <p:sp>
        <p:nvSpPr>
          <p:cNvPr id="8201" name="Text Box 10"/>
          <p:cNvSpPr txBox="1">
            <a:spLocks noChangeArrowheads="1"/>
          </p:cNvSpPr>
          <p:nvPr/>
        </p:nvSpPr>
        <p:spPr bwMode="auto">
          <a:xfrm>
            <a:off x="4173645" y="4163378"/>
            <a:ext cx="4193115" cy="181588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Other clinical features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US" sz="28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Nocturnal 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enuresis</a:t>
            </a:r>
            <a:endParaRPr lang="en-US" sz="2800" dirty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US" sz="2800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Vaginal 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Candidiasis</a:t>
            </a:r>
            <a:endParaRPr lang="en-US" sz="2800" dirty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30" name="Rectangle 2"/>
          <p:cNvSpPr>
            <a:spLocks noGrp="1" noChangeArrowheads="1"/>
          </p:cNvSpPr>
          <p:nvPr>
            <p:ph type="title"/>
          </p:nvPr>
        </p:nvSpPr>
        <p:spPr>
          <a:xfrm>
            <a:off x="334433" y="277813"/>
            <a:ext cx="11618384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Diabetic </a:t>
            </a:r>
            <a:r>
              <a:rPr lang="en-US" sz="36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ketoacidosis</a:t>
            </a: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(DKA) </a:t>
            </a:r>
          </a:p>
        </p:txBody>
      </p:sp>
      <p:sp>
        <p:nvSpPr>
          <p:cNvPr id="380931" name="Rectangle 3"/>
          <p:cNvSpPr>
            <a:spLocks noGrp="1" noChangeArrowheads="1"/>
          </p:cNvSpPr>
          <p:nvPr>
            <p:ph idx="1"/>
          </p:nvPr>
        </p:nvSpPr>
        <p:spPr>
          <a:xfrm>
            <a:off x="548640" y="1052513"/>
            <a:ext cx="10972800" cy="5805487"/>
          </a:xfrm>
        </p:spPr>
        <p:txBody>
          <a:bodyPr/>
          <a:lstStyle/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Clinical signs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Dehydration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Deep sighing respiration (</a:t>
            </a: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Kussmaul</a:t>
            </a:r>
            <a:r>
              <a:rPr lang="en-US" altLang="ja-JP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breathing)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Smell of </a:t>
            </a: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ketones</a:t>
            </a:r>
            <a:endParaRPr lang="en-US" sz="2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Lethargy, drowsiness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Abdominal pain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Biochemical</a:t>
            </a:r>
            <a:endParaRPr lang="en-US" sz="3600" baseline="-25000" dirty="0" smtClean="0">
              <a:solidFill>
                <a:srgbClr val="FF000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Ketones in blood / urine (</a:t>
            </a: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Rothera</a:t>
            </a:r>
            <a:r>
              <a:rPr lang="en-US" altLang="ja-JP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test)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Blood glucose &gt; 11.1 </a:t>
            </a: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mmol</a:t>
            </a: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/l or &gt; 200 mg/dl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Acidaemia</a:t>
            </a: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pH&lt;7.3 or bicarbonate &lt; 15 </a:t>
            </a: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mmol</a:t>
            </a: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/l (arterial blood gas)</a:t>
            </a:r>
            <a:endParaRPr lang="en-US" sz="22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>
          <a:xfrm>
            <a:off x="334433" y="277813"/>
            <a:ext cx="11618384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Diabetic </a:t>
            </a:r>
            <a:r>
              <a:rPr lang="en-US" sz="36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ketoacidosis</a:t>
            </a: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(DKA) </a:t>
            </a:r>
          </a:p>
        </p:txBody>
      </p:sp>
      <p:sp>
        <p:nvSpPr>
          <p:cNvPr id="385027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600200"/>
            <a:ext cx="10972800" cy="5257800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  <a:spcBef>
                <a:spcPct val="40000"/>
              </a:spcBef>
              <a:buClr>
                <a:srgbClr val="FFFF1F"/>
              </a:buClr>
              <a:buFontTx/>
              <a:buNone/>
              <a:defRPr/>
            </a:pPr>
            <a:r>
              <a:rPr lang="en-US" sz="3600" b="1" dirty="0" smtClean="0">
                <a:solidFill>
                  <a:srgbClr val="FF0000"/>
                </a:solidFill>
                <a:ea typeface="ＭＳ Ｐゴシック" pitchFamily="34" charset="-128"/>
              </a:rPr>
              <a:t>Children can die from DKA</a:t>
            </a:r>
            <a:endParaRPr lang="en-US" sz="1200" b="1" dirty="0" smtClean="0">
              <a:solidFill>
                <a:srgbClr val="FF0000"/>
              </a:solidFill>
              <a:ea typeface="ＭＳ Ｐゴシック" pitchFamily="34" charset="-128"/>
            </a:endParaRP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Emergency management</a:t>
            </a:r>
          </a:p>
          <a:p>
            <a:pPr lvl="1"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Air way      - airway, NG</a:t>
            </a:r>
          </a:p>
          <a:p>
            <a:pPr lvl="1"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Breathing   - 100% oxygen</a:t>
            </a:r>
          </a:p>
          <a:p>
            <a:pPr lvl="1"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Circulation – if shocked 10ml/kg bolus of 0.9% saline, up to 30ml/kg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Full assessment</a:t>
            </a:r>
          </a:p>
          <a:p>
            <a:pPr lvl="1"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Degree of dehydration</a:t>
            </a:r>
          </a:p>
          <a:p>
            <a:pPr lvl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Level of consciousness</a:t>
            </a:r>
          </a:p>
          <a:p>
            <a:pPr lvl="1" eaLnBrk="1" hangingPunct="1">
              <a:lnSpc>
                <a:spcPct val="90000"/>
              </a:lnSpc>
              <a:spcBef>
                <a:spcPct val="40000"/>
              </a:spcBef>
              <a:buClr>
                <a:srgbClr val="FFFF1F"/>
              </a:buClr>
              <a:buSzPct val="60000"/>
              <a:buFont typeface="Wingdings" pitchFamily="2" charset="2"/>
              <a:buNone/>
              <a:defRPr/>
            </a:pPr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Degree of dehydration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>
          <a:xfrm>
            <a:off x="1103312" y="2052918"/>
            <a:ext cx="10296208" cy="4195481"/>
          </a:xfrm>
          <a:noFill/>
        </p:spPr>
        <p:txBody>
          <a:bodyPr>
            <a:normAutofit/>
          </a:bodyPr>
          <a:lstStyle/>
          <a:p>
            <a:pPr>
              <a:buClr>
                <a:srgbClr val="FF0000"/>
              </a:buClr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Mild 3% --only just clinically detectable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</a:pPr>
            <a:endParaRPr lang="en-US" sz="2800" dirty="0" smtClean="0">
              <a:solidFill>
                <a:srgbClr val="002060"/>
              </a:solidFill>
              <a:effectLst/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buClr>
                <a:srgbClr val="FF0000"/>
              </a:buClr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Moderate 5%– dry mucous membranes and reduced skin </a:t>
            </a:r>
            <a:r>
              <a:rPr lang="en-US" sz="2800" dirty="0" err="1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turgor</a:t>
            </a:r>
            <a:endParaRPr lang="en-US" sz="2800" dirty="0" smtClean="0">
              <a:solidFill>
                <a:srgbClr val="002060"/>
              </a:solidFill>
              <a:effectLst/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buClr>
                <a:srgbClr val="FF0000"/>
              </a:buClr>
              <a:buFont typeface="Arial" pitchFamily="34" charset="0"/>
              <a:buChar char="•"/>
            </a:pPr>
            <a:endParaRPr lang="en-US" sz="2800" dirty="0" smtClean="0">
              <a:solidFill>
                <a:srgbClr val="002060"/>
              </a:solidFill>
              <a:effectLst/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buClr>
                <a:srgbClr val="FF0000"/>
              </a:buClr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Severe 8%-- those above + sunken eyes, poor capillary return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</a:pPr>
            <a:endParaRPr lang="en-US" sz="2800" dirty="0" smtClean="0">
              <a:solidFill>
                <a:srgbClr val="002060"/>
              </a:solidFill>
              <a:effectLst/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buClr>
                <a:srgbClr val="FF0000"/>
              </a:buClr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Shock-poor perfusion, 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rapid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thready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pulse</a:t>
            </a: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, hypotension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22" name="Rectangle 2"/>
          <p:cNvSpPr>
            <a:spLocks noGrp="1" noChangeArrowheads="1"/>
          </p:cNvSpPr>
          <p:nvPr>
            <p:ph type="title"/>
          </p:nvPr>
        </p:nvSpPr>
        <p:spPr>
          <a:xfrm>
            <a:off x="573618" y="0"/>
            <a:ext cx="11618383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Diabetic </a:t>
            </a:r>
            <a:r>
              <a:rPr lang="en-US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ketoacidosis</a:t>
            </a: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(DKA) </a:t>
            </a:r>
          </a:p>
        </p:txBody>
      </p:sp>
      <p:sp>
        <p:nvSpPr>
          <p:cNvPr id="389123" name="Rectangle 3"/>
          <p:cNvSpPr>
            <a:spLocks noGrp="1" noChangeArrowheads="1"/>
          </p:cNvSpPr>
          <p:nvPr>
            <p:ph idx="1"/>
          </p:nvPr>
        </p:nvSpPr>
        <p:spPr>
          <a:xfrm>
            <a:off x="853017" y="731520"/>
            <a:ext cx="10972800" cy="5913120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3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Investigations - assessing severity</a:t>
            </a:r>
            <a:endParaRPr lang="en-US" sz="3000" baseline="-25000" dirty="0" smtClean="0">
              <a:solidFill>
                <a:srgbClr val="FF000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30000"/>
              </a:spcBef>
              <a:buClr>
                <a:srgbClr val="FF0000"/>
              </a:buClr>
              <a:buSzPct val="60000"/>
              <a:buFont typeface="Wingdings" pitchFamily="2" charset="2"/>
              <a:buChar char="Ø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Blood glucose</a:t>
            </a:r>
          </a:p>
          <a:p>
            <a:pPr lvl="1" eaLnBrk="1" hangingPunct="1">
              <a:lnSpc>
                <a:spcPct val="90000"/>
              </a:lnSpc>
              <a:spcBef>
                <a:spcPct val="30000"/>
              </a:spcBef>
              <a:buClr>
                <a:srgbClr val="FF0000"/>
              </a:buClr>
              <a:buSzPct val="60000"/>
              <a:buFont typeface="Wingdings" pitchFamily="2" charset="2"/>
              <a:buChar char="Ø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Urea, electrolytes, </a:t>
            </a: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creatinine</a:t>
            </a:r>
            <a:endParaRPr lang="en-US" sz="2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30000"/>
              </a:spcBef>
              <a:buClr>
                <a:srgbClr val="FF0000"/>
              </a:buClr>
              <a:buSzPct val="60000"/>
              <a:buFont typeface="Wingdings" pitchFamily="2" charset="2"/>
              <a:buChar char="Ø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Blood gas </a:t>
            </a:r>
          </a:p>
          <a:p>
            <a:pPr lvl="1" eaLnBrk="1" hangingPunct="1">
              <a:lnSpc>
                <a:spcPct val="90000"/>
              </a:lnSpc>
              <a:spcBef>
                <a:spcPct val="30000"/>
              </a:spcBef>
              <a:buClr>
                <a:srgbClr val="FF0000"/>
              </a:buClr>
              <a:buSzPct val="60000"/>
              <a:buFont typeface="Wingdings" pitchFamily="2" charset="2"/>
              <a:buChar char="Ø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Haemoglobin and packed cell volume</a:t>
            </a:r>
          </a:p>
          <a:p>
            <a:pPr lvl="1" eaLnBrk="1" hangingPunct="1">
              <a:lnSpc>
                <a:spcPct val="90000"/>
              </a:lnSpc>
              <a:spcBef>
                <a:spcPct val="30000"/>
              </a:spcBef>
              <a:buClr>
                <a:srgbClr val="FF0000"/>
              </a:buClr>
              <a:buSzPct val="60000"/>
              <a:buFont typeface="Wingdings" pitchFamily="2" charset="2"/>
              <a:buChar char="Ø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Urine glucose and </a:t>
            </a: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ketones</a:t>
            </a:r>
            <a:endParaRPr lang="en-US" sz="2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30000"/>
              </a:spcBef>
              <a:buClr>
                <a:srgbClr val="FF0000"/>
              </a:buClr>
              <a:buSzPct val="60000"/>
              <a:buFont typeface="Wingdings" pitchFamily="2" charset="2"/>
              <a:buChar char="Ø"/>
              <a:defRPr/>
            </a:pPr>
            <a:endParaRPr lang="en-US" sz="2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Clr>
                <a:srgbClr val="FF0000"/>
              </a:buClr>
              <a:buSzTx/>
              <a:buFont typeface="Arial" pitchFamily="34" charset="0"/>
              <a:buChar char="•"/>
              <a:defRPr/>
            </a:pPr>
            <a:r>
              <a:rPr lang="en-US" sz="3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Investigations – establishing cause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Clr>
                <a:srgbClr val="FF0000"/>
              </a:buClr>
              <a:buSzPct val="60000"/>
              <a:buFont typeface="Wingdings" pitchFamily="2" charset="2"/>
              <a:buChar char="Ø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Blood and urine cultures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Clr>
                <a:srgbClr val="FF0000"/>
              </a:buClr>
              <a:buSzPct val="60000"/>
              <a:buFont typeface="Wingdings" pitchFamily="2" charset="2"/>
              <a:buChar char="Ø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Chest X-ray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Clr>
                <a:srgbClr val="FF0000"/>
              </a:buClr>
              <a:buSzPct val="60000"/>
              <a:buFont typeface="Wingdings" pitchFamily="2" charset="2"/>
              <a:buNone/>
              <a:defRPr/>
            </a:pPr>
            <a:endParaRPr lang="en-US" sz="2600" dirty="0" smtClean="0"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Clr>
                <a:srgbClr val="FF0000"/>
              </a:buClr>
              <a:buSzPct val="95000"/>
              <a:buFontTx/>
              <a:buChar char="•"/>
              <a:defRPr/>
            </a:pP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Leucocytosis</a:t>
            </a: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is a feature of DKA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Clr>
                <a:srgbClr val="FF0000"/>
              </a:buClr>
              <a:buSzPct val="95000"/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Fever – not part of DKA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Diabetic </a:t>
            </a:r>
            <a:r>
              <a:rPr lang="en-US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ketoacidosis</a:t>
            </a: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THREE 3 pronged management</a:t>
            </a:r>
          </a:p>
          <a:p>
            <a:pPr>
              <a:buClr>
                <a:srgbClr val="FF0000"/>
              </a:buClr>
            </a:pP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1. 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Fluids</a:t>
            </a:r>
          </a:p>
          <a:p>
            <a:pPr>
              <a:buClr>
                <a:srgbClr val="FF0000"/>
              </a:buClr>
            </a:pPr>
            <a:endParaRPr lang="en-US" sz="32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buClr>
                <a:srgbClr val="FF0000"/>
              </a:buClr>
            </a:pP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2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. Insulin</a:t>
            </a:r>
          </a:p>
          <a:p>
            <a:pPr>
              <a:buClr>
                <a:srgbClr val="FF0000"/>
              </a:buClr>
            </a:pPr>
            <a:endParaRPr lang="en-US" sz="32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buClr>
                <a:srgbClr val="FF0000"/>
              </a:buClr>
            </a:pP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3.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Treat underlying cause</a:t>
            </a:r>
            <a:endParaRPr lang="en-US" sz="3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Diabetes Mellitus</a:t>
            </a:r>
            <a:endParaRPr lang="en-US" dirty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33400" y="2052918"/>
            <a:ext cx="11658600" cy="4195481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 chronic metabolic disorder characterized by </a:t>
            </a:r>
            <a:r>
              <a:rPr lang="en-US" sz="36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hyperglycaemia</a:t>
            </a:r>
            <a:r>
              <a:rPr lang="en-US" sz="3600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as a cardinal biochemical feature, caused by deficiency of insulin or its action, manifested by abnormal metabolism of carbohydrates, protein and fats</a:t>
            </a:r>
          </a:p>
          <a:p>
            <a:pPr>
              <a:buNone/>
            </a:pPr>
            <a:endParaRPr lang="en-US" sz="3600" dirty="0" smtClean="0">
              <a:solidFill>
                <a:srgbClr val="FFC000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3600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endParaRPr lang="en-US" sz="2800" dirty="0" smtClean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3600" dirty="0">
              <a:solidFill>
                <a:srgbClr val="FFC000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314" name="Rectangle 2"/>
          <p:cNvSpPr>
            <a:spLocks noGrp="1" noChangeArrowheads="1"/>
          </p:cNvSpPr>
          <p:nvPr>
            <p:ph type="title"/>
          </p:nvPr>
        </p:nvSpPr>
        <p:spPr>
          <a:xfrm>
            <a:off x="573618" y="0"/>
            <a:ext cx="11618383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DKA management </a:t>
            </a:r>
            <a:b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</a:b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/>
            </a:r>
            <a:b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</a:b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</a:t>
            </a:r>
          </a:p>
        </p:txBody>
      </p:sp>
      <p:sp>
        <p:nvSpPr>
          <p:cNvPr id="397315" name="Rectangle 3"/>
          <p:cNvSpPr>
            <a:spLocks noGrp="1" noChangeArrowheads="1"/>
          </p:cNvSpPr>
          <p:nvPr>
            <p:ph idx="1"/>
          </p:nvPr>
        </p:nvSpPr>
        <p:spPr>
          <a:xfrm>
            <a:off x="624417" y="594360"/>
            <a:ext cx="10972800" cy="626364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Correct dehydration</a:t>
            </a:r>
            <a:endParaRPr lang="en-US" sz="3000" baseline="-25000" dirty="0" smtClean="0">
              <a:solidFill>
                <a:srgbClr val="FF000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If &lt;5% - oral fluids; if &gt;5% - intravenous</a:t>
            </a:r>
          </a:p>
          <a:p>
            <a:pPr lvl="4"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	If IV  - Correct over 48 hours</a:t>
            </a:r>
          </a:p>
          <a:p>
            <a:pPr lvl="4"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		   - Initially 0.9% saline</a:t>
            </a:r>
          </a:p>
          <a:p>
            <a:pPr lvl="4"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		   - Add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KCl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20mmol to every 500ml (if urine output is satisfactory </a:t>
            </a:r>
            <a:endParaRPr lang="en-US" sz="24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Tx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Insulin</a:t>
            </a:r>
          </a:p>
          <a:p>
            <a:pPr lvl="1"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Soluble</a:t>
            </a:r>
          </a:p>
          <a:p>
            <a:pPr lvl="1"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IV if dehydration&gt;5%</a:t>
            </a:r>
          </a:p>
          <a:p>
            <a:pPr lvl="1"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0.1unit/kg/hour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2000" dirty="0" smtClean="0"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Tx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When blood glucose &lt;12mmol/l</a:t>
            </a:r>
          </a:p>
          <a:p>
            <a:pPr lvl="1"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0.45% saline+5% dextrose</a:t>
            </a:r>
          </a:p>
          <a:p>
            <a:pPr lvl="1" eaLnBrk="1" hangingPunct="1">
              <a:lnSpc>
                <a:spcPct val="90000"/>
              </a:lnSpc>
              <a:spcBef>
                <a:spcPct val="15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Insulin 0.05units/kg/hr if pH&gt;7.3</a:t>
            </a:r>
          </a:p>
        </p:txBody>
      </p:sp>
      <p:sp>
        <p:nvSpPr>
          <p:cNvPr id="30724" name="Text Box 4"/>
          <p:cNvSpPr txBox="1">
            <a:spLocks noChangeArrowheads="1"/>
          </p:cNvSpPr>
          <p:nvPr/>
        </p:nvSpPr>
        <p:spPr bwMode="auto">
          <a:xfrm>
            <a:off x="7484957" y="3705226"/>
            <a:ext cx="3071283" cy="156966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Treat underlying </a:t>
            </a:r>
            <a:r>
              <a:rPr lang="en-US" sz="24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cause</a:t>
            </a:r>
          </a:p>
          <a:p>
            <a:pPr algn="ctr">
              <a:spcBef>
                <a:spcPct val="50000"/>
              </a:spcBef>
            </a:pPr>
            <a:r>
              <a:rPr lang="en-US" sz="24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E.g. Sepsis </a:t>
            </a:r>
          </a:p>
          <a:p>
            <a:pPr algn="ctr">
              <a:spcBef>
                <a:spcPct val="50000"/>
              </a:spcBef>
            </a:pPr>
            <a:endParaRPr lang="en-US" sz="2400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Diabetic </a:t>
            </a:r>
            <a:r>
              <a:rPr lang="en-US" dirty="0" err="1" smtClean="0">
                <a:solidFill>
                  <a:srgbClr val="FF000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Ketoacidosis</a:t>
            </a:r>
            <a:endParaRPr lang="en-US" dirty="0" smtClean="0">
              <a:solidFill>
                <a:srgbClr val="FF0000"/>
              </a:solidFill>
              <a:effectLst/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>
          <a:xfrm>
            <a:off x="504967" y="2052918"/>
            <a:ext cx="10699845" cy="4195481"/>
          </a:xfrm>
          <a:noFill/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rgbClr val="FF0000"/>
              </a:buClr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Once child has clinically improved and blood ketones are less than 1.0 </a:t>
            </a:r>
            <a:r>
              <a:rPr lang="en-US" sz="2800" dirty="0" err="1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mmol</a:t>
            </a: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/l commence subcutaneous Insulin</a:t>
            </a:r>
          </a:p>
          <a:p>
            <a:pPr>
              <a:lnSpc>
                <a:spcPct val="90000"/>
              </a:lnSpc>
              <a:buClr>
                <a:srgbClr val="FF0000"/>
              </a:buClr>
              <a:buFont typeface="Arial" pitchFamily="34" charset="0"/>
              <a:buChar char="•"/>
            </a:pPr>
            <a:endParaRPr lang="en-US" sz="2800" dirty="0" smtClean="0">
              <a:solidFill>
                <a:srgbClr val="002060"/>
              </a:solidFill>
              <a:effectLst/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lnSpc>
                <a:spcPct val="90000"/>
              </a:lnSpc>
              <a:buClr>
                <a:srgbClr val="FF0000"/>
              </a:buClr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To prevent </a:t>
            </a:r>
            <a:r>
              <a:rPr lang="en-US" sz="2800" dirty="0" err="1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hyperglycaemia</a:t>
            </a: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commence S.C Insulin 1 hour before stopping soluble Insulin infusion</a:t>
            </a:r>
          </a:p>
          <a:p>
            <a:pPr>
              <a:lnSpc>
                <a:spcPct val="90000"/>
              </a:lnSpc>
              <a:buClr>
                <a:srgbClr val="FF0000"/>
              </a:buClr>
              <a:buFont typeface="Arial" pitchFamily="34" charset="0"/>
              <a:buChar char="•"/>
            </a:pPr>
            <a:endParaRPr lang="en-US" sz="2800" dirty="0" smtClean="0">
              <a:solidFill>
                <a:srgbClr val="002060"/>
              </a:solidFill>
              <a:effectLst/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lnSpc>
                <a:spcPct val="90000"/>
              </a:lnSpc>
              <a:buClr>
                <a:srgbClr val="FF0000"/>
              </a:buClr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2060"/>
                </a:solidFill>
                <a:effectLst/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Total daily dose of SC Insulin 0.75-1.0 u/kg in pre-pubertal child and 1-1.2 u/kg in the pubertal group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2"/>
          <p:cNvSpPr>
            <a:spLocks noGrp="1" noChangeArrowheads="1"/>
          </p:cNvSpPr>
          <p:nvPr>
            <p:ph type="title"/>
          </p:nvPr>
        </p:nvSpPr>
        <p:spPr>
          <a:xfrm>
            <a:off x="573618" y="0"/>
            <a:ext cx="11618383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DKA observations </a:t>
            </a:r>
          </a:p>
        </p:txBody>
      </p:sp>
      <p:sp>
        <p:nvSpPr>
          <p:cNvPr id="401411" name="Rectangle 3"/>
          <p:cNvSpPr>
            <a:spLocks noGrp="1" noChangeArrowheads="1"/>
          </p:cNvSpPr>
          <p:nvPr>
            <p:ph idx="1"/>
          </p:nvPr>
        </p:nvSpPr>
        <p:spPr>
          <a:xfrm>
            <a:off x="624418" y="1212850"/>
            <a:ext cx="11567583" cy="5645150"/>
          </a:xfrm>
        </p:spPr>
        <p:txBody>
          <a:bodyPr/>
          <a:lstStyle/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4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Blood glucose - hourly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4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Neurological state hourly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headache, irritability, drowsiness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slowing heart rate, rising BP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Glasgow coma scale (level of consciousness)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4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Hourly fluid input-output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4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Electrolytes and lab glucose 2 hours after start of IV therapy, then 4 hourly</a:t>
            </a:r>
          </a:p>
          <a:p>
            <a:pPr lvl="1" eaLnBrk="1" hangingPunct="1">
              <a:spcBef>
                <a:spcPct val="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2400" dirty="0" smtClean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18" name="Rectangle 2"/>
          <p:cNvSpPr>
            <a:spLocks noGrp="1" noChangeArrowheads="1"/>
          </p:cNvSpPr>
          <p:nvPr>
            <p:ph type="title"/>
          </p:nvPr>
        </p:nvSpPr>
        <p:spPr>
          <a:xfrm>
            <a:off x="573618" y="0"/>
            <a:ext cx="11618383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DKA problems </a:t>
            </a:r>
          </a:p>
        </p:txBody>
      </p:sp>
      <p:sp>
        <p:nvSpPr>
          <p:cNvPr id="393219" name="Rectangle 3"/>
          <p:cNvSpPr>
            <a:spLocks noGrp="1" noChangeArrowheads="1"/>
          </p:cNvSpPr>
          <p:nvPr>
            <p:ph idx="1"/>
          </p:nvPr>
        </p:nvSpPr>
        <p:spPr>
          <a:xfrm>
            <a:off x="624418" y="1212850"/>
            <a:ext cx="11567583" cy="5645150"/>
          </a:xfrm>
        </p:spPr>
        <p:txBody>
          <a:bodyPr/>
          <a:lstStyle/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4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Cerebral </a:t>
            </a:r>
            <a:r>
              <a:rPr lang="en-US" sz="3400" dirty="0" err="1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oedema</a:t>
            </a:r>
            <a:endParaRPr lang="en-US" sz="3400" dirty="0" smtClean="0">
              <a:solidFill>
                <a:srgbClr val="002060"/>
              </a:solidFill>
              <a:latin typeface="Calibri" pitchFamily="34" charset="0"/>
              <a:ea typeface="+mn-ea"/>
              <a:cs typeface="Calibri" pitchFamily="34" charset="0"/>
            </a:endParaRP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Senior staff / PICU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0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Mannitol</a:t>
            </a:r>
            <a:endParaRPr lang="en-US" sz="3000" dirty="0" smtClean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Restrict IV fluids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0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Intubate</a:t>
            </a: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and ventilate (keep pCO</a:t>
            </a:r>
            <a:r>
              <a:rPr lang="en-US" sz="3000" baseline="-25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2</a:t>
            </a: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&lt;3.5kPa)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400" dirty="0" err="1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Hypoglycaemia</a:t>
            </a:r>
            <a:r>
              <a:rPr lang="en-US" sz="34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 and </a:t>
            </a:r>
            <a:r>
              <a:rPr lang="en-US" sz="3400" dirty="0" err="1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hypokalaemia</a:t>
            </a:r>
            <a:endParaRPr lang="en-US" sz="3400" dirty="0" smtClean="0">
              <a:solidFill>
                <a:srgbClr val="002060"/>
              </a:solidFill>
              <a:latin typeface="Calibri" pitchFamily="34" charset="0"/>
              <a:ea typeface="+mn-ea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4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Aspiration pneumonia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900" dirty="0" smtClean="0">
              <a:solidFill>
                <a:srgbClr val="002060"/>
              </a:solidFill>
              <a:latin typeface="Calibri" pitchFamily="34" charset="0"/>
              <a:ea typeface="+mn-ea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NaHCO</a:t>
            </a:r>
            <a:r>
              <a:rPr lang="en-US" sz="2800" baseline="-250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3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 to be given only if pH&lt;6.9</a:t>
            </a:r>
          </a:p>
          <a:p>
            <a:pPr lvl="1" eaLnBrk="1" hangingPunct="1">
              <a:spcBef>
                <a:spcPct val="0"/>
              </a:spcBef>
              <a:buClr>
                <a:srgbClr val="FFFF00"/>
              </a:buClr>
              <a:buSzPct val="60000"/>
              <a:buFont typeface="Wingdings" pitchFamily="2" charset="2"/>
              <a:buNone/>
              <a:defRPr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28600"/>
            <a:ext cx="12192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Type 1 diabetes – Management goals</a:t>
            </a:r>
          </a:p>
        </p:txBody>
      </p:sp>
      <p:sp>
        <p:nvSpPr>
          <p:cNvPr id="327683" name="Rectangle 3"/>
          <p:cNvSpPr>
            <a:spLocks noGrp="1" noChangeArrowheads="1"/>
          </p:cNvSpPr>
          <p:nvPr>
            <p:ph idx="1"/>
          </p:nvPr>
        </p:nvSpPr>
        <p:spPr>
          <a:xfrm>
            <a:off x="239185" y="1600200"/>
            <a:ext cx="11713633" cy="5257800"/>
          </a:xfrm>
        </p:spPr>
        <p:txBody>
          <a:bodyPr>
            <a:normAutofit/>
          </a:bodyPr>
          <a:lstStyle/>
          <a:p>
            <a:pPr marL="609600" indent="-609600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Wingdings" pitchFamily="2" charset="2"/>
              <a:buAutoNum type="arabicPeriod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Control of blood sugar </a:t>
            </a:r>
          </a:p>
          <a:p>
            <a:pPr marL="609600" indent="-609600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Wingdings" pitchFamily="2" charset="2"/>
              <a:buAutoNum type="arabicPeriod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Prevent acute complications </a:t>
            </a:r>
          </a:p>
          <a:p>
            <a:pPr marL="609600" indent="-609600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Wingdings" pitchFamily="2" charset="2"/>
              <a:buAutoNum type="arabicPeriod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Ensure optimal growth and development</a:t>
            </a:r>
          </a:p>
          <a:p>
            <a:pPr marL="609600" indent="-609600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Wingdings" pitchFamily="2" charset="2"/>
              <a:buAutoNum type="arabicPeriod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Maintain normal lifestyle</a:t>
            </a:r>
          </a:p>
          <a:p>
            <a:pPr marL="609600" indent="-609600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Wingdings" pitchFamily="2" charset="2"/>
              <a:buAutoNum type="arabicPeriod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Educate of parents / patient / teachers</a:t>
            </a:r>
          </a:p>
          <a:p>
            <a:pPr marL="609600" indent="-609600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Wingdings" pitchFamily="2" charset="2"/>
              <a:buAutoNum type="arabicPeriod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Provision of psychological support</a:t>
            </a:r>
          </a:p>
          <a:p>
            <a:pPr marL="609600" indent="-609600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Wingdings" pitchFamily="2" charset="2"/>
              <a:buAutoNum type="arabicPeriod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Regular screening and early intervention for long term complicatio</a:t>
            </a:r>
            <a:r>
              <a:rPr lang="en-US" sz="2800" dirty="0" smtClean="0"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ns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reatment&#10;Insulin&#10;Nutrition&#10; "/>
          <p:cNvPicPr>
            <a:picLocks noChangeAspect="1" noChangeArrowheads="1"/>
          </p:cNvPicPr>
          <p:nvPr/>
        </p:nvPicPr>
        <p:blipFill>
          <a:blip r:embed="rId2" cstate="print"/>
          <a:srcRect t="17617"/>
          <a:stretch>
            <a:fillRect/>
          </a:stretch>
        </p:blipFill>
        <p:spPr bwMode="auto">
          <a:xfrm>
            <a:off x="0" y="944880"/>
            <a:ext cx="6507479" cy="4418648"/>
          </a:xfrm>
          <a:prstGeom prst="rect">
            <a:avLst/>
          </a:prstGeom>
          <a:noFill/>
        </p:spPr>
      </p:pic>
      <p:pic>
        <p:nvPicPr>
          <p:cNvPr id="5" name="Picture 4" descr="http://comps.canstockphoto.com/can-stock-photo_csp7154510.jpg"/>
          <p:cNvPicPr/>
          <p:nvPr/>
        </p:nvPicPr>
        <p:blipFill>
          <a:blip r:embed="rId3" cstate="print"/>
          <a:srcRect b="5537"/>
          <a:stretch>
            <a:fillRect/>
          </a:stretch>
        </p:blipFill>
        <p:spPr bwMode="auto">
          <a:xfrm>
            <a:off x="6849427" y="1497012"/>
            <a:ext cx="5037773" cy="3379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8610600" y="807720"/>
            <a:ext cx="18964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Exercise</a:t>
            </a:r>
            <a:endParaRPr lang="en-US" sz="4000" b="1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59480" y="198120"/>
            <a:ext cx="29777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Management</a:t>
            </a:r>
            <a:endParaRPr lang="en-US" sz="4000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62" name="Rectangle 2"/>
          <p:cNvSpPr>
            <a:spLocks noGrp="1" noChangeArrowheads="1"/>
          </p:cNvSpPr>
          <p:nvPr>
            <p:ph type="title"/>
          </p:nvPr>
        </p:nvSpPr>
        <p:spPr>
          <a:xfrm>
            <a:off x="334433" y="277813"/>
            <a:ext cx="11618384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Type 1 diabetes – Insulin therapy </a:t>
            </a:r>
          </a:p>
        </p:txBody>
      </p:sp>
      <p:sp>
        <p:nvSpPr>
          <p:cNvPr id="348163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600200"/>
            <a:ext cx="10972800" cy="5257800"/>
          </a:xfrm>
        </p:spPr>
        <p:txBody>
          <a:bodyPr/>
          <a:lstStyle/>
          <a:p>
            <a:pPr eaLnBrk="1" hangingPunct="1">
              <a:buClr>
                <a:srgbClr val="FF0000"/>
              </a:buClr>
              <a:buFontTx/>
              <a:buChar char="•"/>
              <a:defRPr/>
            </a:pPr>
            <a:r>
              <a:rPr lang="en-US" sz="44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Insulin injections daily for life</a:t>
            </a:r>
          </a:p>
          <a:p>
            <a:pPr eaLnBrk="1" hangingPunct="1">
              <a:buClr>
                <a:srgbClr val="FF0000"/>
              </a:buClr>
              <a:buFontTx/>
              <a:buChar char="•"/>
              <a:defRPr/>
            </a:pPr>
            <a:endParaRPr lang="en-US" sz="2800" dirty="0" smtClean="0">
              <a:solidFill>
                <a:srgbClr val="FF0000"/>
              </a:solidFill>
              <a:latin typeface="Calibri" pitchFamily="34" charset="0"/>
              <a:ea typeface="+mn-ea"/>
              <a:cs typeface="Calibri" pitchFamily="34" charset="0"/>
            </a:endParaRPr>
          </a:p>
          <a:p>
            <a:pPr eaLnBrk="1" hangingPunct="1">
              <a:buClr>
                <a:srgbClr val="FF0000"/>
              </a:buClr>
              <a:buFontTx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+mn-ea"/>
                <a:cs typeface="Calibri" pitchFamily="34" charset="0"/>
              </a:rPr>
              <a:t>Bovine and porcine forms, risk of:</a:t>
            </a:r>
          </a:p>
          <a:p>
            <a:pPr lvl="1" eaLnBrk="1" hangingPunct="1"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Insulin allergy</a:t>
            </a:r>
          </a:p>
          <a:p>
            <a:pPr lvl="1" eaLnBrk="1" hangingPunct="1"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Insulin resistance by antibody formation</a:t>
            </a:r>
          </a:p>
          <a:p>
            <a:pPr lvl="1" eaLnBrk="1" hangingPunct="1">
              <a:buClr>
                <a:srgbClr val="FFFF1F"/>
              </a:buClr>
              <a:buSzPct val="60000"/>
              <a:buFont typeface="Wingdings" pitchFamily="2" charset="2"/>
              <a:buNone/>
              <a:defRPr/>
            </a:pPr>
            <a:endParaRPr lang="en-US" sz="2400" dirty="0" smtClean="0">
              <a:latin typeface="Calibri" pitchFamily="34" charset="0"/>
              <a:cs typeface="Calibri" pitchFamily="34" charset="0"/>
            </a:endParaRPr>
          </a:p>
          <a:p>
            <a:pPr eaLnBrk="1" hangingPunct="1">
              <a:buClr>
                <a:srgbClr val="FF0000"/>
              </a:buClr>
              <a:buFont typeface="Arial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+mn-ea"/>
                <a:cs typeface="Calibri" pitchFamily="34" charset="0"/>
              </a:rPr>
              <a:t>Human insulin (recombinant DNA)</a:t>
            </a:r>
          </a:p>
          <a:p>
            <a:pPr lvl="1" eaLnBrk="1" hangingPunct="1"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More expensive</a:t>
            </a:r>
          </a:p>
          <a:p>
            <a:pPr lvl="1" eaLnBrk="1" hangingPunct="1"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No allergy / resistance</a:t>
            </a:r>
          </a:p>
          <a:p>
            <a:pPr lvl="1" eaLnBrk="1" hangingPunct="1">
              <a:buClr>
                <a:srgbClr val="FFFF1F"/>
              </a:buClr>
              <a:buSzPct val="60000"/>
              <a:buFont typeface="Wingdings" pitchFamily="2" charset="2"/>
              <a:buChar char="Ø"/>
              <a:defRPr/>
            </a:pPr>
            <a:endParaRPr lang="en-US" sz="2400" dirty="0" smtClean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" name="Picture 3" descr="Screening for complications and associated&#10;conditions&#10;• height and weight &amp; state of injection sites at&#10;each clinic visit...."/>
          <p:cNvPicPr/>
          <p:nvPr/>
        </p:nvPicPr>
        <p:blipFill>
          <a:blip r:embed="rId3" cstate="print"/>
          <a:srcRect t="68311" r="40470"/>
          <a:stretch>
            <a:fillRect/>
          </a:stretch>
        </p:blipFill>
        <p:spPr bwMode="auto">
          <a:xfrm>
            <a:off x="7206826" y="0"/>
            <a:ext cx="3539067" cy="141393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258" name="Rectangle 2"/>
          <p:cNvSpPr>
            <a:spLocks noGrp="1" noChangeArrowheads="1"/>
          </p:cNvSpPr>
          <p:nvPr>
            <p:ph type="title"/>
          </p:nvPr>
        </p:nvSpPr>
        <p:spPr>
          <a:xfrm>
            <a:off x="615631" y="0"/>
            <a:ext cx="9404723" cy="1400530"/>
          </a:xfrm>
        </p:spPr>
        <p:txBody>
          <a:bodyPr/>
          <a:lstStyle/>
          <a:p>
            <a:pPr eaLnBrk="1" hangingPunct="1">
              <a:defRPr/>
            </a:pPr>
            <a:r>
              <a:rPr lang="en-US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Insulin therapy</a:t>
            </a:r>
          </a:p>
        </p:txBody>
      </p:sp>
      <p:sp>
        <p:nvSpPr>
          <p:cNvPr id="352259" name="Rectangle 3"/>
          <p:cNvSpPr>
            <a:spLocks noGrp="1" noChangeArrowheads="1"/>
          </p:cNvSpPr>
          <p:nvPr>
            <p:ph idx="1"/>
          </p:nvPr>
        </p:nvSpPr>
        <p:spPr>
          <a:xfrm>
            <a:off x="334433" y="868680"/>
            <a:ext cx="11857567" cy="5715000"/>
          </a:xfrm>
        </p:spPr>
        <p:txBody>
          <a:bodyPr>
            <a:normAutofit/>
          </a:bodyPr>
          <a:lstStyle/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Usually administered subcutaneously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Absorption varies according to site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Do not inject to an area going to be  exercised </a:t>
            </a:r>
          </a:p>
          <a:p>
            <a:pPr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Rotation of injection sites is important </a:t>
            </a:r>
            <a:r>
              <a:rPr lang="en-US" sz="32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L</a:t>
            </a:r>
            <a:r>
              <a:rPr lang="en-US" sz="2800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ipoatrophy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 in the subcutaneous tissues because of repeated injection of insulin at the same site.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S</a:t>
            </a: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ame site less painful therefore children prefer it Rotation of sites will prevent </a:t>
            </a: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Lipohypertrophy</a:t>
            </a: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abnormal collection of fat under the skin</a:t>
            </a:r>
            <a:endParaRPr lang="en-US" sz="32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 eaLnBrk="1" hangingPunct="1">
              <a:buClr>
                <a:srgbClr val="FFFF1F"/>
              </a:buClr>
              <a:buSzPct val="60000"/>
              <a:buFont typeface="Wingdings" pitchFamily="2" charset="2"/>
              <a:buChar char="Ø"/>
              <a:defRPr/>
            </a:pPr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6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Lipoatrophy</a:t>
            </a:r>
            <a:endParaRPr lang="en-US" sz="3600" dirty="0" smtClean="0">
              <a:solidFill>
                <a:srgbClr val="FF000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  <p:pic>
        <p:nvPicPr>
          <p:cNvPr id="16388" name="Picture 3" descr="C:\Users\Toshiba\Pictures\thumbnailCAVGKZJ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40954" y="3687128"/>
            <a:ext cx="5583767" cy="2728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Content Placeholder 5" descr="Photo of Lipoatrophy"/>
          <p:cNvPicPr>
            <a:picLocks noGrp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288" y="1094899"/>
            <a:ext cx="38100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3" descr="C:\Users\Acer\Desktop\1410142775706.jpe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132320" y="198120"/>
            <a:ext cx="4602480" cy="33337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4626" name="Picture 2" descr="Types of Insulin&#10; "/>
          <p:cNvPicPr>
            <a:picLocks noGrp="1" noChangeAspect="1" noChangeArrowheads="1"/>
          </p:cNvPicPr>
          <p:nvPr>
            <p:ph type="tbl" idx="1"/>
          </p:nvPr>
        </p:nvPicPr>
        <p:blipFill>
          <a:blip r:embed="rId2" cstate="print"/>
          <a:srcRect b="40348"/>
          <a:stretch>
            <a:fillRect/>
          </a:stretch>
        </p:blipFill>
        <p:spPr bwMode="auto">
          <a:xfrm>
            <a:off x="624840" y="1234441"/>
            <a:ext cx="10744200" cy="489203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Type 1 Diabetes </a:t>
            </a:r>
          </a:p>
        </p:txBody>
      </p:sp>
      <p:sp>
        <p:nvSpPr>
          <p:cNvPr id="311299" name="Rectangle 3"/>
          <p:cNvSpPr>
            <a:spLocks noGrp="1" noChangeArrowheads="1"/>
          </p:cNvSpPr>
          <p:nvPr>
            <p:ph idx="1"/>
          </p:nvPr>
        </p:nvSpPr>
        <p:spPr>
          <a:xfrm>
            <a:off x="1" y="1341439"/>
            <a:ext cx="12527279" cy="5832475"/>
          </a:xfrm>
        </p:spPr>
        <p:txBody>
          <a:bodyPr>
            <a:normAutofit/>
          </a:bodyPr>
          <a:lstStyle/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Most common endocrine metabolic disorder of childhood and adolescence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Aetiology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: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genetic predisposition and environmental precipitants play a role </a:t>
            </a: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Genes: </a:t>
            </a:r>
            <a:r>
              <a:rPr lang="en-US" sz="24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Susceptibility</a:t>
            </a:r>
            <a:r>
              <a:rPr lang="en-US" sz="2400" dirty="0" smtClean="0"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- 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HLA-DR3 and / or DR4</a:t>
            </a:r>
          </a:p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Environment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</a:t>
            </a:r>
            <a:r>
              <a:rPr lang="en-US" sz="3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:   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Viral infections, dietary factors, chemicals 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Autoimmune process                   damages the pancreatic β-cells               absolute   insulin deficiency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Markers of β-cell destruction include 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islet cell antibodies 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and 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antibodies to </a:t>
            </a:r>
            <a:r>
              <a:rPr lang="en-US" sz="2800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glutamic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acid </a:t>
            </a:r>
            <a:r>
              <a:rPr lang="en-US" sz="2800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decarboxylase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(GAD).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Association with other autoimmune disorders - hypothyroidism. </a:t>
            </a: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3840480" y="381000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/>
          <p:cNvSpPr/>
          <p:nvPr/>
        </p:nvSpPr>
        <p:spPr>
          <a:xfrm>
            <a:off x="9570720" y="373380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5650" name="Picture 2" descr="Types of Insulin&#10; "/>
          <p:cNvPicPr>
            <a:picLocks noGrp="1" noChangeAspect="1" noChangeArrowheads="1"/>
          </p:cNvPicPr>
          <p:nvPr>
            <p:ph type="tbl" idx="1"/>
          </p:nvPr>
        </p:nvPicPr>
        <p:blipFill>
          <a:blip r:embed="rId2" cstate="print"/>
          <a:srcRect t="57664"/>
          <a:stretch>
            <a:fillRect/>
          </a:stretch>
        </p:blipFill>
        <p:spPr bwMode="auto">
          <a:xfrm>
            <a:off x="0" y="350521"/>
            <a:ext cx="12192000" cy="585216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Insulin therapy</a:t>
            </a:r>
          </a:p>
        </p:txBody>
      </p:sp>
      <p:sp>
        <p:nvSpPr>
          <p:cNvPr id="339971" name="Rectangle 3"/>
          <p:cNvSpPr>
            <a:spLocks noGrp="1" noChangeArrowheads="1"/>
          </p:cNvSpPr>
          <p:nvPr>
            <p:ph idx="1"/>
          </p:nvPr>
        </p:nvSpPr>
        <p:spPr>
          <a:xfrm>
            <a:off x="334434" y="1341439"/>
            <a:ext cx="11857567" cy="4343081"/>
          </a:xfrm>
        </p:spPr>
        <p:txBody>
          <a:bodyPr>
            <a:normAutofit/>
          </a:bodyPr>
          <a:lstStyle/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Common regimen:</a:t>
            </a:r>
          </a:p>
          <a:p>
            <a:pPr lvl="1" eaLnBrk="1" hangingPunct="1"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Twice daily dosage</a:t>
            </a:r>
          </a:p>
          <a:p>
            <a:pPr lvl="1" eaLnBrk="1" hangingPunct="1"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2/3 of requirement in the morning AND 1/3 in the evening  </a:t>
            </a:r>
          </a:p>
          <a:p>
            <a:pPr lvl="1" eaLnBrk="1" hangingPunct="1">
              <a:buClr>
                <a:srgbClr val="FF0000"/>
              </a:buClr>
              <a:buSzPct val="60000"/>
              <a:buNone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30%short acting insulin and 70% intermediate acting (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mixtard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30/70) </a:t>
            </a:r>
          </a:p>
          <a:p>
            <a:pPr lvl="1" eaLnBrk="1" hangingPunct="1">
              <a:buClr>
                <a:srgbClr val="FF0000"/>
              </a:buClr>
              <a:buSzPct val="60000"/>
              <a:buNone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 eaLnBrk="1" hangingPunct="1">
              <a:buClr>
                <a:srgbClr val="FFFF1F"/>
              </a:buClr>
              <a:buSzPct val="60000"/>
              <a:buFont typeface="Wingdings" pitchFamily="2" charset="2"/>
              <a:buChar char="Ø"/>
              <a:defRPr/>
            </a:pPr>
            <a:endParaRPr lang="en-US" sz="2400" dirty="0" smtClean="0"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50" name="Rectangle 2"/>
          <p:cNvSpPr>
            <a:spLocks noGrp="1" noChangeArrowheads="1"/>
          </p:cNvSpPr>
          <p:nvPr>
            <p:ph type="title"/>
          </p:nvPr>
        </p:nvSpPr>
        <p:spPr>
          <a:xfrm>
            <a:off x="334433" y="277813"/>
            <a:ext cx="11618384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Type 1 diabetes – Insulin therapy</a:t>
            </a:r>
          </a:p>
        </p:txBody>
      </p:sp>
      <p:sp>
        <p:nvSpPr>
          <p:cNvPr id="36045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600200"/>
            <a:ext cx="10972800" cy="5257800"/>
          </a:xfrm>
        </p:spPr>
        <p:txBody>
          <a:bodyPr>
            <a:normAutofit lnSpcReduction="10000"/>
          </a:bodyPr>
          <a:lstStyle/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Recent developments:</a:t>
            </a:r>
          </a:p>
          <a:p>
            <a:pPr lvl="1"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Basal bolus regimen 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4 injections per day. More physiological.</a:t>
            </a:r>
            <a:endParaRPr lang="en-US" sz="3200" dirty="0" smtClean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  <a:p>
            <a:pPr lvl="1">
              <a:buClr>
                <a:srgbClr val="FF0000"/>
              </a:buClr>
              <a:buSzPct val="60000"/>
              <a:buNone/>
              <a:defRPr/>
            </a:pPr>
            <a:r>
              <a:rPr lang="en-US" sz="3200" dirty="0" smtClean="0"/>
              <a:t>	</a:t>
            </a: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short-acting insulin (</a:t>
            </a:r>
            <a:r>
              <a:rPr lang="en-US" sz="30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Lispro</a:t>
            </a: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) before each meal and long-acting insulin (</a:t>
            </a:r>
            <a:r>
              <a:rPr lang="en-US" sz="30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Glargine</a:t>
            </a: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or </a:t>
            </a:r>
            <a:r>
              <a:rPr lang="en-US" sz="30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Detemir</a:t>
            </a: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) in the late evening or before breakfast to provide insulin background. This allows greater flexibility by relating the insulin more closely to food intake and exercis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e </a:t>
            </a:r>
            <a:endParaRPr lang="en-US" sz="32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1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Oral Insulin preparations</a:t>
            </a:r>
          </a:p>
          <a:p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Inhalation preparations</a:t>
            </a:r>
          </a:p>
          <a:p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Insulin pump devices</a:t>
            </a:r>
          </a:p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buClr>
                <a:srgbClr val="FFFF1F"/>
              </a:buClr>
              <a:buFontTx/>
              <a:buChar char="•"/>
              <a:defRPr/>
            </a:pPr>
            <a:endParaRPr lang="en-US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34" name="Rectangle 2"/>
          <p:cNvSpPr>
            <a:spLocks noGrp="1" noChangeArrowheads="1"/>
          </p:cNvSpPr>
          <p:nvPr>
            <p:ph type="title"/>
          </p:nvPr>
        </p:nvSpPr>
        <p:spPr>
          <a:xfrm>
            <a:off x="334433" y="277813"/>
            <a:ext cx="11618384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Type 1 diabetes – Exercise </a:t>
            </a:r>
          </a:p>
        </p:txBody>
      </p:sp>
      <p:sp>
        <p:nvSpPr>
          <p:cNvPr id="376835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112520"/>
            <a:ext cx="10972800" cy="5745480"/>
          </a:xfrm>
        </p:spPr>
        <p:txBody>
          <a:bodyPr/>
          <a:lstStyle/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+mn-ea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Increased glucose utilization at same dose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Promotes glucose entry into cells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Increases insulin receptors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dirty="0" smtClean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Increased cardiovascular fitness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1100" dirty="0" smtClean="0">
              <a:solidFill>
                <a:srgbClr val="002060"/>
              </a:solidFill>
              <a:latin typeface="Calibri" pitchFamily="34" charset="0"/>
              <a:ea typeface="+mn-ea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+mn-ea"/>
                <a:cs typeface="Calibri" pitchFamily="34" charset="0"/>
              </a:rPr>
              <a:t>May need fast acting carbohydrates during strenuous exercise</a:t>
            </a:r>
          </a:p>
          <a:p>
            <a:pPr eaLnBrk="1" hangingPunct="1">
              <a:buClr>
                <a:srgbClr val="FFFF1F"/>
              </a:buClr>
              <a:buFontTx/>
              <a:buChar char="•"/>
              <a:defRPr/>
            </a:pPr>
            <a:endParaRPr lang="en-US" dirty="0" smtClean="0">
              <a:ea typeface="+mn-ea"/>
              <a:cs typeface="Arial" charset="0"/>
            </a:endParaRPr>
          </a:p>
        </p:txBody>
      </p:sp>
      <p:pic>
        <p:nvPicPr>
          <p:cNvPr id="4" name="Picture 3" descr="http://comps.canstockphoto.com/can-stock-photo_csp7154510.jpg"/>
          <p:cNvPicPr/>
          <p:nvPr/>
        </p:nvPicPr>
        <p:blipFill>
          <a:blip r:embed="rId3" cstate="print"/>
          <a:srcRect b="5537"/>
          <a:stretch>
            <a:fillRect/>
          </a:stretch>
        </p:blipFill>
        <p:spPr bwMode="auto">
          <a:xfrm>
            <a:off x="7443787" y="354012"/>
            <a:ext cx="4260533" cy="29378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546" name="Rectangle 2"/>
          <p:cNvSpPr>
            <a:spLocks noGrp="1" noChangeArrowheads="1"/>
          </p:cNvSpPr>
          <p:nvPr>
            <p:ph type="title"/>
          </p:nvPr>
        </p:nvSpPr>
        <p:spPr>
          <a:xfrm>
            <a:off x="334433" y="277813"/>
            <a:ext cx="11618384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Type 1 diabetes – Monitoring </a:t>
            </a:r>
          </a:p>
        </p:txBody>
      </p:sp>
      <p:sp>
        <p:nvSpPr>
          <p:cNvPr id="364547" name="Rectangle 3"/>
          <p:cNvSpPr>
            <a:spLocks noGrp="1" noChangeArrowheads="1"/>
          </p:cNvSpPr>
          <p:nvPr>
            <p:ph idx="1"/>
          </p:nvPr>
        </p:nvSpPr>
        <p:spPr>
          <a:xfrm>
            <a:off x="350520" y="1600200"/>
            <a:ext cx="11841480" cy="5257800"/>
          </a:xfrm>
        </p:spPr>
        <p:txBody>
          <a:bodyPr>
            <a:normAutofit/>
          </a:bodyPr>
          <a:lstStyle/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Regular blood sugar / urine tests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500" dirty="0" smtClean="0">
              <a:solidFill>
                <a:srgbClr val="FF000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HbA</a:t>
            </a:r>
            <a:r>
              <a:rPr lang="en-US" sz="2800" baseline="-25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1C  - </a:t>
            </a:r>
            <a:r>
              <a:rPr lang="en-US" sz="32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glycosylated</a:t>
            </a: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haemoglobin (blood test)</a:t>
            </a:r>
            <a:endParaRPr lang="en-US" sz="3200" baseline="-25000" dirty="0" smtClean="0">
              <a:solidFill>
                <a:srgbClr val="FF000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Control during previous 6-12 weeks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Glucose binds to the N-terminal </a:t>
            </a:r>
            <a:r>
              <a:rPr lang="en-US" sz="24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valine</a:t>
            </a: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of </a:t>
            </a:r>
            <a:r>
              <a:rPr lang="el-GR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β</a:t>
            </a: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chain of haemoglobin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	 &lt; 5 yrs    : 7.5 - 9.0      5 -11 yrs   : 6.5 - 8.0</a:t>
            </a:r>
          </a:p>
          <a:p>
            <a:pPr lvl="1" eaLnBrk="1" hangingPunct="1">
              <a:spcBef>
                <a:spcPct val="40000"/>
              </a:spcBef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20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spcBef>
                <a:spcPct val="0"/>
              </a:spcBef>
              <a:buClr>
                <a:srgbClr val="FF0000"/>
              </a:buClr>
              <a:buSzTx/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12-15 yrs: 6.0 - 7.5     16 - 18yrs : 5.5 - 7.0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Monthly clinic follow-up</a:t>
            </a:r>
          </a:p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24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Partial Remission or Honeymoon Phase </a:t>
            </a:r>
            <a:b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</a:b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in Type I Diabetes</a:t>
            </a:r>
            <a:b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</a:br>
            <a:endParaRPr lang="en-US" sz="3600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" y="1793838"/>
            <a:ext cx="11292840" cy="4774602"/>
          </a:xfrm>
        </p:spPr>
        <p:txBody>
          <a:bodyPr>
            <a:normAutofit/>
          </a:bodyPr>
          <a:lstStyle/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Most newly diagnosed diabetics have residual </a:t>
            </a:r>
            <a:r>
              <a:rPr lang="el-GR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β</a:t>
            </a: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cell function</a:t>
            </a:r>
            <a:endParaRPr lang="en-US" altLang="ja-JP" sz="32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Insulin requirements come down following initiation of insulin therapy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Insulin requirement of &lt; 0.5units per kg per day with an HBA1c &lt;7%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Important to advise family to avoid false hopes of spontaneous remission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Treatment is to reduce the dose or stop insulin for a short period of time</a:t>
            </a:r>
            <a:r>
              <a:rPr lang="en-US" sz="24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 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0"/>
            <a:ext cx="9404723" cy="1400530"/>
          </a:xfrm>
        </p:spPr>
        <p:txBody>
          <a:bodyPr/>
          <a:lstStyle/>
          <a:p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Morning </a:t>
            </a:r>
            <a:r>
              <a:rPr lang="en-US" sz="3600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hperglycaemia</a:t>
            </a: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– needs blood sugar </a:t>
            </a:r>
            <a:r>
              <a:rPr lang="en-US" sz="3600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asseessment</a:t>
            </a: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at 2 am </a:t>
            </a:r>
            <a:endParaRPr lang="en-US" sz="3600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960" y="1112520"/>
            <a:ext cx="11750040" cy="55626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1.	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Dawn phenomenon</a:t>
            </a:r>
          </a:p>
          <a:p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normal rise in blood sugar in the early morning hours, hormones growth hormone,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cortisol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and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catecholamines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 cause the liver to release large amounts of sugar into the bloodstream. Normally the body produces insulin to control the rise in blood sugar. 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Increase the dose of insulin at night </a:t>
            </a:r>
          </a:p>
          <a:p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2. 	</a:t>
            </a:r>
            <a:r>
              <a:rPr lang="en-US" sz="2800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Somogyi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effect </a:t>
            </a:r>
          </a:p>
          <a:p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Diabetic on insulin may have a reduction of blood sugar level drops during the night/early morning.</a:t>
            </a:r>
          </a:p>
          <a:p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The body responds  by releasing hormones that raise the  blood sugar level. This may cause a high blood sugar level in the early morning. 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Reduce the  dose of insulin at night</a:t>
            </a:r>
          </a:p>
          <a:p>
            <a:endParaRPr lang="en-US" sz="2400" dirty="0" smtClean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  <a:p>
            <a:endParaRPr lang="en-US" dirty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354" name="Rectangle 2"/>
          <p:cNvSpPr>
            <a:spLocks noGrp="1" noChangeArrowheads="1"/>
          </p:cNvSpPr>
          <p:nvPr>
            <p:ph type="title"/>
          </p:nvPr>
        </p:nvSpPr>
        <p:spPr>
          <a:xfrm>
            <a:off x="334433" y="277813"/>
            <a:ext cx="11618384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Type 1 diabetes – Diet </a:t>
            </a:r>
          </a:p>
        </p:txBody>
      </p:sp>
      <p:sp>
        <p:nvSpPr>
          <p:cNvPr id="356355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203960"/>
            <a:ext cx="11247967" cy="5654040"/>
          </a:xfrm>
        </p:spPr>
        <p:txBody>
          <a:bodyPr/>
          <a:lstStyle/>
          <a:p>
            <a:pPr eaLnBrk="1" hangingPunct="1">
              <a:spcBef>
                <a:spcPct val="45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Normalization of diet important</a:t>
            </a:r>
          </a:p>
          <a:p>
            <a:pPr eaLnBrk="1" hangingPunct="1">
              <a:spcBef>
                <a:spcPct val="45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Constituents:</a:t>
            </a:r>
          </a:p>
          <a:p>
            <a:pPr eaLnBrk="1" hangingPunct="1">
              <a:spcBef>
                <a:spcPct val="45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	</a:t>
            </a: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Carbohydrate 55%   Fat 30%     Protein 15%</a:t>
            </a:r>
          </a:p>
          <a:p>
            <a:pPr eaLnBrk="1" hangingPunct="1">
              <a:spcBef>
                <a:spcPct val="45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Encourage vegetables and high fiber starch</a:t>
            </a:r>
          </a:p>
          <a:p>
            <a:pPr eaLnBrk="1" hangingPunct="1">
              <a:spcBef>
                <a:spcPct val="45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Discourage food with refined sugar</a:t>
            </a:r>
          </a:p>
          <a:p>
            <a:pPr eaLnBrk="1" hangingPunct="1">
              <a:spcBef>
                <a:spcPct val="45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Regular meals – 3 main and 3 snacks</a:t>
            </a:r>
          </a:p>
          <a:p>
            <a:pPr eaLnBrk="1" hangingPunct="1">
              <a:spcBef>
                <a:spcPct val="45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Advice from dietician </a:t>
            </a:r>
            <a:endParaRPr lang="en-US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738" name="Rectangle 2"/>
          <p:cNvSpPr>
            <a:spLocks noGrp="1" noChangeArrowheads="1"/>
          </p:cNvSpPr>
          <p:nvPr>
            <p:ph type="title"/>
          </p:nvPr>
        </p:nvSpPr>
        <p:spPr>
          <a:xfrm>
            <a:off x="334433" y="277813"/>
            <a:ext cx="11618384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Type 1 diabetes – Long term complications </a:t>
            </a:r>
          </a:p>
        </p:txBody>
      </p:sp>
      <p:sp>
        <p:nvSpPr>
          <p:cNvPr id="37273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11475720" cy="5257800"/>
          </a:xfrm>
        </p:spPr>
        <p:txBody>
          <a:bodyPr>
            <a:noAutofit/>
          </a:bodyPr>
          <a:lstStyle/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Microvascular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	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retinopathy, nephropathy, neuropathy</a:t>
            </a:r>
          </a:p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Macrovascular</a:t>
            </a: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 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 c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oronary atherosclerosis, peripheral vascular disease </a:t>
            </a:r>
          </a:p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1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Intensive </a:t>
            </a:r>
            <a:r>
              <a:rPr lang="en-US" sz="32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glycaemic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control reduces </a:t>
            </a:r>
            <a:r>
              <a:rPr lang="en-US" sz="32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microvascular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complications</a:t>
            </a:r>
          </a:p>
          <a:p>
            <a:pPr eaLnBrk="1" hangingPunct="1"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1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Annual screening for retinopathy (after 10 yrs of age) &amp; nephropathy (after 5 yrs of onset but not before puberty)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>
          <a:xfrm>
            <a:off x="676591" y="0"/>
            <a:ext cx="9404723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Other problems</a:t>
            </a:r>
          </a:p>
        </p:txBody>
      </p:sp>
      <p:sp>
        <p:nvSpPr>
          <p:cNvPr id="405507" name="Rectangle 3"/>
          <p:cNvSpPr>
            <a:spLocks noGrp="1" noChangeArrowheads="1"/>
          </p:cNvSpPr>
          <p:nvPr>
            <p:ph idx="1"/>
          </p:nvPr>
        </p:nvSpPr>
        <p:spPr>
          <a:xfrm>
            <a:off x="0" y="1173480"/>
            <a:ext cx="12528551" cy="5684520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Hypoglycaemic</a:t>
            </a: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episodes   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Best treatment is prevention – anticipation</a:t>
            </a: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12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Symptoms</a:t>
            </a:r>
          </a:p>
          <a:p>
            <a:pPr lvl="2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Sympathetic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: 		   pallor, sweating, apprehension / fussiness, hunger,</a:t>
            </a:r>
          </a:p>
          <a:p>
            <a:pPr lvl="2">
              <a:lnSpc>
                <a:spcPct val="90000"/>
              </a:lnSpc>
              <a:buClr>
                <a:srgbClr val="FF0000"/>
              </a:buClr>
              <a:buSzPct val="60000"/>
              <a:buNone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								tremor, tachycardia  </a:t>
            </a:r>
          </a:p>
          <a:p>
            <a:pPr lvl="2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err="1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Neuroglycopaenic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: drowsiness, personality change, confusion, seizures, 									coma, focal motor deficits</a:t>
            </a: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24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Treat immediately with fast acting sugars</a:t>
            </a:r>
            <a:endParaRPr lang="en-US" sz="24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2400" i="1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Instruct family </a:t>
            </a:r>
            <a:r>
              <a:rPr lang="en-US" sz="320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members regarding 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IM glucagon administration</a:t>
            </a:r>
          </a:p>
          <a:p>
            <a:pPr>
              <a:lnSpc>
                <a:spcPct val="90000"/>
              </a:lnSpc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2800" dirty="0" smtClean="0">
              <a:solidFill>
                <a:srgbClr val="002060"/>
              </a:solidFill>
              <a:ea typeface="ＭＳ Ｐゴシック" pitchFamily="34" charset="-128"/>
            </a:endParaRPr>
          </a:p>
          <a:p>
            <a:pPr eaLnBrk="1" hangingPunct="1">
              <a:lnSpc>
                <a:spcPct val="90000"/>
              </a:lnSpc>
              <a:buClr>
                <a:srgbClr val="FFFF1F"/>
              </a:buClr>
              <a:buFontTx/>
              <a:buChar char="•"/>
              <a:defRPr/>
            </a:pPr>
            <a:endParaRPr lang="en-US" sz="2400" dirty="0" smtClean="0">
              <a:solidFill>
                <a:srgbClr val="FF000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 descr="Click to view full size">
            <a:hlinkClick r:id=""/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2" descr="E:\endocrine.png"/>
          <p:cNvPicPr>
            <a:picLocks noChangeAspect="1" noChangeArrowheads="1"/>
          </p:cNvPicPr>
          <p:nvPr/>
        </p:nvPicPr>
        <p:blipFill>
          <a:blip r:embed="rId2" cstate="print"/>
          <a:srcRect b="7273"/>
          <a:stretch>
            <a:fillRect/>
          </a:stretch>
        </p:blipFill>
        <p:spPr bwMode="auto">
          <a:xfrm>
            <a:off x="838200" y="346922"/>
            <a:ext cx="10073640" cy="616312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98" name="Rectangle 2"/>
          <p:cNvSpPr>
            <a:spLocks noGrp="1" noChangeArrowheads="1"/>
          </p:cNvSpPr>
          <p:nvPr>
            <p:ph type="title"/>
          </p:nvPr>
        </p:nvSpPr>
        <p:spPr>
          <a:xfrm>
            <a:off x="573618" y="0"/>
            <a:ext cx="11618383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Advice on discharge </a:t>
            </a:r>
          </a:p>
        </p:txBody>
      </p:sp>
      <p:sp>
        <p:nvSpPr>
          <p:cNvPr id="413699" name="Rectangle 3"/>
          <p:cNvSpPr>
            <a:spLocks noGrp="1" noChangeArrowheads="1"/>
          </p:cNvSpPr>
          <p:nvPr>
            <p:ph idx="1"/>
          </p:nvPr>
        </p:nvSpPr>
        <p:spPr>
          <a:xfrm>
            <a:off x="624418" y="1212850"/>
            <a:ext cx="11567583" cy="5645150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Chronic illness requiring lifelong insulin injections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Can lead normal life; try not to treat differently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Insulin storage – fridge door, pot with water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Train mother on technique of administration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Can use same needle until it becomes painful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Blood sugar monitoring at home (</a:t>
            </a:r>
            <a:r>
              <a:rPr lang="en-US" sz="26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glucometer</a:t>
            </a: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)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Benedict test to check urine for reducing substances 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Carry a toffee / glucose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Inform school teacher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  <a:buClr>
                <a:srgbClr val="FF0000"/>
              </a:buClr>
              <a:buFontTx/>
              <a:buChar char="•"/>
              <a:defRPr/>
            </a:pPr>
            <a:r>
              <a:rPr lang="en-US" sz="26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Seek advice at time of infection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Clr>
                <a:srgbClr val="FFFF00"/>
              </a:buClr>
              <a:buSzPct val="60000"/>
              <a:buFont typeface="Wingdings" pitchFamily="2" charset="2"/>
              <a:buNone/>
              <a:defRPr/>
            </a:pPr>
            <a:endParaRPr lang="en-US" sz="1800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Other types of Diabetes mellitus</a:t>
            </a:r>
          </a:p>
        </p:txBody>
      </p:sp>
      <p:sp>
        <p:nvSpPr>
          <p:cNvPr id="409603" name="Rectangle 3"/>
          <p:cNvSpPr>
            <a:spLocks noGrp="1" noChangeArrowheads="1"/>
          </p:cNvSpPr>
          <p:nvPr>
            <p:ph idx="1"/>
          </p:nvPr>
        </p:nvSpPr>
        <p:spPr>
          <a:xfrm>
            <a:off x="1" y="1600200"/>
            <a:ext cx="12433300" cy="5257800"/>
          </a:xfrm>
        </p:spPr>
        <p:txBody>
          <a:bodyPr/>
          <a:lstStyle/>
          <a:p>
            <a:pPr>
              <a:lnSpc>
                <a:spcPct val="90000"/>
              </a:lnSpc>
              <a:buClr>
                <a:srgbClr val="FF0000"/>
              </a:buClr>
              <a:buFontTx/>
              <a:buChar char="•"/>
              <a:defRPr/>
            </a:pPr>
            <a:r>
              <a:rPr lang="en-US" sz="2800" dirty="0" smtClean="0">
                <a:solidFill>
                  <a:srgbClr val="FF0000"/>
                </a:solidFill>
                <a:ea typeface="ＭＳ Ｐゴシック" pitchFamily="34" charset="-128"/>
              </a:rPr>
              <a:t>Type II diabetes</a:t>
            </a: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Associated with obesity</a:t>
            </a: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Genetic component, type II &gt; type I </a:t>
            </a: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None/>
              <a:defRPr/>
            </a:pP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						 no single defect</a:t>
            </a: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2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2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endParaRPr lang="en-US" sz="26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lvl="1">
              <a:lnSpc>
                <a:spcPct val="90000"/>
              </a:lnSpc>
              <a:buClr>
                <a:srgbClr val="FF0000"/>
              </a:buClr>
              <a:buSzPct val="60000"/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Presence of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acanthosis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nigricans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 – insulin resistance</a:t>
            </a:r>
          </a:p>
          <a:p>
            <a:pPr lvl="1">
              <a:lnSpc>
                <a:spcPct val="90000"/>
              </a:lnSpc>
              <a:buClr>
                <a:srgbClr val="FFFF1F"/>
              </a:buClr>
              <a:buSzPct val="60000"/>
              <a:buFont typeface="Wingdings" pitchFamily="2" charset="2"/>
              <a:buChar char="Ø"/>
              <a:defRPr/>
            </a:pPr>
            <a:endParaRPr lang="en-US" dirty="0" smtClean="0">
              <a:ea typeface="ＭＳ Ｐゴシック" pitchFamily="34" charset="-128"/>
            </a:endParaRPr>
          </a:p>
          <a:p>
            <a:pPr eaLnBrk="1" hangingPunct="1">
              <a:lnSpc>
                <a:spcPct val="90000"/>
              </a:lnSpc>
              <a:buClr>
                <a:srgbClr val="FFFF1F"/>
              </a:buClr>
              <a:buFontTx/>
              <a:buNone/>
              <a:defRPr/>
            </a:pPr>
            <a:endParaRPr lang="en-US" sz="2600" dirty="0" smtClean="0">
              <a:ea typeface="ＭＳ Ｐゴシック" pitchFamily="34" charset="-128"/>
            </a:endParaRPr>
          </a:p>
        </p:txBody>
      </p:sp>
      <p:pic>
        <p:nvPicPr>
          <p:cNvPr id="4" name="Picture 3" descr="Illustration of an Overweight Boy Eating in Front of His Computer - stock vector"/>
          <p:cNvPicPr/>
          <p:nvPr/>
        </p:nvPicPr>
        <p:blipFill>
          <a:blip r:embed="rId3" cstate="print"/>
          <a:srcRect b="9282"/>
          <a:stretch>
            <a:fillRect/>
          </a:stretch>
        </p:blipFill>
        <p:spPr bwMode="auto">
          <a:xfrm>
            <a:off x="7907655" y="0"/>
            <a:ext cx="4284345" cy="3425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Acanthosis Nigricans in Children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642667" y="3870960"/>
            <a:ext cx="286194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7" name="Straight Arrow Connector 6"/>
          <p:cNvCxnSpPr/>
          <p:nvPr/>
        </p:nvCxnSpPr>
        <p:spPr>
          <a:xfrm>
            <a:off x="6156960" y="5227320"/>
            <a:ext cx="3566160" cy="914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Epidemiology </a:t>
            </a:r>
          </a:p>
        </p:txBody>
      </p:sp>
      <p:sp>
        <p:nvSpPr>
          <p:cNvPr id="303107" name="Rectangle 3"/>
          <p:cNvSpPr>
            <a:spLocks noGrp="1" noChangeArrowheads="1"/>
          </p:cNvSpPr>
          <p:nvPr>
            <p:ph idx="1"/>
          </p:nvPr>
        </p:nvSpPr>
        <p:spPr>
          <a:xfrm>
            <a:off x="334434" y="1600200"/>
            <a:ext cx="11523133" cy="5257800"/>
          </a:xfrm>
        </p:spPr>
        <p:txBody>
          <a:bodyPr>
            <a:normAutofit/>
          </a:bodyPr>
          <a:lstStyle/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Incidence of type 1 diabetes  is rising globally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It is being diagnosed at a younger age</a:t>
            </a: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endParaRPr lang="en-US" sz="2800" dirty="0" smtClean="0">
              <a:solidFill>
                <a:srgbClr val="002060"/>
              </a:solidFill>
              <a:latin typeface="Calibri" pitchFamily="34" charset="0"/>
              <a:ea typeface="ＭＳ Ｐゴシック" pitchFamily="34" charset="-128"/>
              <a:cs typeface="Calibri" pitchFamily="34" charset="0"/>
            </a:endParaRPr>
          </a:p>
          <a:p>
            <a:pPr eaLnBrk="1" hangingPunct="1">
              <a:spcBef>
                <a:spcPct val="40000"/>
              </a:spcBef>
              <a:buClr>
                <a:srgbClr val="FF0000"/>
              </a:buClr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ea typeface="ＭＳ Ｐゴシック" pitchFamily="34" charset="-128"/>
                <a:cs typeface="Calibri" pitchFamily="34" charset="0"/>
              </a:rPr>
              <a:t>2 peaks -one in the preschool group , other pubertal group.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0"/>
            <a:ext cx="9404723" cy="655320"/>
          </a:xfrm>
        </p:spPr>
        <p:txBody>
          <a:bodyPr/>
          <a:lstStyle/>
          <a:p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Classification of diabetes </a:t>
            </a:r>
            <a:endParaRPr lang="en-US" sz="3200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960" y="1325880"/>
            <a:ext cx="11536680" cy="4693919"/>
          </a:xfrm>
        </p:spPr>
        <p:txBody>
          <a:bodyPr>
            <a:noAutofit/>
          </a:bodyPr>
          <a:lstStyle/>
          <a:p>
            <a:pPr>
              <a:buClr>
                <a:srgbClr val="FF0000"/>
              </a:buClr>
              <a:buFont typeface="Arial" pitchFamily="34" charset="0"/>
              <a:buChar char="•"/>
            </a:pPr>
            <a:r>
              <a:rPr lang="en-US" sz="32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Type 1</a:t>
            </a:r>
            <a:r>
              <a:rPr lang="en-US" sz="28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26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The commonest type in childhood   </a:t>
            </a:r>
          </a:p>
          <a:p>
            <a:pPr>
              <a:buClr>
                <a:srgbClr val="FF0000"/>
              </a:buClr>
              <a:buNone/>
            </a:pPr>
            <a:r>
              <a:rPr lang="en-US" sz="26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    I</a:t>
            </a:r>
            <a:r>
              <a:rPr lang="en-US" sz="30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nsulin-dependent</a:t>
            </a:r>
            <a:r>
              <a:rPr lang="en-US" sz="30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 </a:t>
            </a:r>
            <a:r>
              <a:rPr lang="en-US" sz="30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results from deficiency of insulin secretion because of pancreatic β-cell damage</a:t>
            </a:r>
          </a:p>
          <a:p>
            <a:pPr>
              <a:buClr>
                <a:srgbClr val="FF0000"/>
              </a:buClr>
              <a:buNone/>
            </a:pPr>
            <a:endParaRPr lang="en-US" sz="3000" dirty="0" smtClean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  <a:p>
            <a:pPr>
              <a:buClr>
                <a:srgbClr val="FF0000"/>
              </a:buClr>
              <a:buFont typeface="Arial" pitchFamily="34" charset="0"/>
              <a:buChar char="•"/>
            </a:pPr>
            <a:r>
              <a:rPr lang="en-US" sz="3200" dirty="0" smtClean="0">
                <a:latin typeface="Calibri" pitchFamily="34" charset="0"/>
                <a:cs typeface="Calibri" pitchFamily="34" charset="0"/>
              </a:rPr>
              <a:t>	</a:t>
            </a:r>
            <a:r>
              <a:rPr lang="en-US" sz="32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Type 2 </a:t>
            </a:r>
          </a:p>
          <a:p>
            <a:pPr>
              <a:buNone/>
            </a:pPr>
            <a:r>
              <a:rPr lang="en-US" sz="32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	Non-insulin-dependent</a:t>
            </a:r>
            <a:r>
              <a:rPr lang="en-US" sz="3200" dirty="0" smtClean="0">
                <a:latin typeface="Calibri" pitchFamily="34" charset="0"/>
                <a:cs typeface="Calibri" pitchFamily="34" charset="0"/>
              </a:rPr>
              <a:t>  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Usually older children, obesity-related, positive family history, not prone to ketosis, commoner in some ethnic groups </a:t>
            </a:r>
          </a:p>
        </p:txBody>
      </p:sp>
      <p:sp>
        <p:nvSpPr>
          <p:cNvPr id="4" name="Rectangle 3"/>
          <p:cNvSpPr/>
          <p:nvPr/>
        </p:nvSpPr>
        <p:spPr>
          <a:xfrm>
            <a:off x="2926080" y="77411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The major forms of diabetes are differentiated by insulin deficiency </a:t>
            </a:r>
            <a:r>
              <a:rPr lang="en-US" dirty="0" err="1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vs</a:t>
            </a:r>
            <a:r>
              <a:rPr lang="en-US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 insulin resistance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Classification of diabetes </a:t>
            </a:r>
            <a:endParaRPr lang="en-US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080" y="1630680"/>
            <a:ext cx="12115800" cy="4617719"/>
          </a:xfrm>
        </p:spPr>
        <p:txBody>
          <a:bodyPr>
            <a:noAutofit/>
          </a:bodyPr>
          <a:lstStyle/>
          <a:p>
            <a:pPr>
              <a:buClr>
                <a:srgbClr val="FF0000"/>
              </a:buClr>
              <a:buFont typeface="Arial" pitchFamily="34" charset="0"/>
              <a:buChar char="•"/>
            </a:pPr>
            <a:r>
              <a:rPr lang="en-US" sz="28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Type 3 Other specific types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 </a:t>
            </a:r>
          </a:p>
          <a:p>
            <a:pPr>
              <a:buNone/>
            </a:pPr>
            <a:r>
              <a:rPr lang="en-US" sz="2800" dirty="0" smtClean="0">
                <a:latin typeface="Calibri" pitchFamily="34" charset="0"/>
                <a:cs typeface="Calibri" pitchFamily="34" charset="0"/>
              </a:rPr>
              <a:t>	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Genetic defects in </a:t>
            </a:r>
            <a:r>
              <a:rPr lang="el-GR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β-</a:t>
            </a: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cell function (maturity-onset diabetes of the young, MODY) </a:t>
            </a:r>
          </a:p>
          <a:p>
            <a:pPr>
              <a:buNone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		Infections, e.g. congenital rubella </a:t>
            </a:r>
          </a:p>
          <a:p>
            <a:pPr>
              <a:buNone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	Drugs, e.g. corticosteroids </a:t>
            </a:r>
          </a:p>
          <a:p>
            <a:pPr>
              <a:buNone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	Pancreatic exocrine insufficiency, e.g. cystic fibrosis </a:t>
            </a:r>
          </a:p>
          <a:p>
            <a:pPr>
              <a:buNone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	Endocrine diseases, e.g. Cushing's syndrome</a:t>
            </a:r>
          </a:p>
          <a:p>
            <a:pPr>
              <a:buNone/>
            </a:pPr>
            <a:r>
              <a:rPr lang="en-US" sz="28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	 Genetic/chromosomal syndromes, e.g. Down syndrome  and Turner syndrome </a:t>
            </a:r>
          </a:p>
          <a:p>
            <a:pPr>
              <a:buClr>
                <a:srgbClr val="FF0000"/>
              </a:buClr>
              <a:buFont typeface="Arial" pitchFamily="34" charset="0"/>
              <a:buChar char="•"/>
            </a:pPr>
            <a:r>
              <a:rPr lang="en-US" sz="28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	Type 4 Gestational diabetes</a:t>
            </a:r>
            <a:endParaRPr lang="en-US" sz="2800" dirty="0" smtClean="0">
              <a:solidFill>
                <a:srgbClr val="002060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Type 1 Diabetes Mellitus</a:t>
            </a:r>
            <a:br>
              <a:rPr lang="en-US" sz="36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</a:br>
            <a:endParaRPr lang="en-US" sz="3600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052918"/>
            <a:ext cx="10728960" cy="4195481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dirty="0" smtClean="0">
                <a:latin typeface="Calibri" pitchFamily="34" charset="0"/>
                <a:cs typeface="Calibri" pitchFamily="34" charset="0"/>
              </a:rPr>
              <a:t>	</a:t>
            </a:r>
            <a:r>
              <a:rPr lang="en-US" sz="3200" dirty="0" smtClean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Formerly called insulin-dependent diabetes mellitus (IDDM) or juvenile diabetes,</a:t>
            </a:r>
          </a:p>
          <a:p>
            <a:pPr>
              <a:buNone/>
            </a:pPr>
            <a:r>
              <a:rPr lang="en-US" sz="3200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low or absent levels of endogenously produced insulin due to autoimmune destruction of pancreatic cells </a:t>
            </a:r>
          </a:p>
          <a:p>
            <a:endParaRPr lang="en-US" sz="3200" dirty="0" smtClean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3200" dirty="0" smtClean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  <a:p>
            <a:pPr>
              <a:buNone/>
            </a:pPr>
            <a:r>
              <a:rPr lang="en-US" sz="32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	 dependence on exogenous insulin to prevent </a:t>
            </a:r>
            <a:r>
              <a:rPr lang="en-US" sz="3200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ketoacidosis</a:t>
            </a:r>
            <a:r>
              <a:rPr lang="en-US" sz="2800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endParaRPr lang="en-US" sz="2800" dirty="0">
              <a:solidFill>
                <a:srgbClr val="FFC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Down Arrow 3"/>
          <p:cNvSpPr/>
          <p:nvPr/>
        </p:nvSpPr>
        <p:spPr>
          <a:xfrm>
            <a:off x="4450080" y="4343400"/>
            <a:ext cx="289560" cy="39624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ysiology&#10;• The main function of insulin are:&#10;• 1. Reduce glucose by:&#10;• ↓ gluconeogenesis&#10;• ↓ glycogenolysis&#10;• ↑ uptake o...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68680"/>
            <a:ext cx="6065520" cy="5486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Insulin deficiency will lead to:&#10;1. Hyperglycemia: increase glucose→ osmotic&#10;diuresis → polyuria → dehydration →&#10;compensat...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67400" y="990600"/>
            <a:ext cx="6324600" cy="5440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1311</TotalTime>
  <Words>1450</Words>
  <Application>Microsoft Office PowerPoint</Application>
  <PresentationFormat>Custom</PresentationFormat>
  <Paragraphs>385</Paragraphs>
  <Slides>41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Ion</vt:lpstr>
      <vt:lpstr>Diabetes Mellitus in Children </vt:lpstr>
      <vt:lpstr>Diabetes Mellitus</vt:lpstr>
      <vt:lpstr>Type 1 Diabetes </vt:lpstr>
      <vt:lpstr>Slide 4</vt:lpstr>
      <vt:lpstr>Epidemiology </vt:lpstr>
      <vt:lpstr>Classification of diabetes </vt:lpstr>
      <vt:lpstr>Classification of diabetes </vt:lpstr>
      <vt:lpstr>Type 1 Diabetes Mellitus </vt:lpstr>
      <vt:lpstr>Slide 9</vt:lpstr>
      <vt:lpstr>Type 1 Diabetes  Pathophysiology</vt:lpstr>
      <vt:lpstr>Presentation</vt:lpstr>
      <vt:lpstr>Presentation</vt:lpstr>
      <vt:lpstr>Diagnostic criteria </vt:lpstr>
      <vt:lpstr>Diagnostic criteria </vt:lpstr>
      <vt:lpstr>Diabetic ketoacidosis (DKA) </vt:lpstr>
      <vt:lpstr>Diabetic ketoacidosis (DKA) </vt:lpstr>
      <vt:lpstr>Degree of dehydration</vt:lpstr>
      <vt:lpstr>Diabetic ketoacidosis (DKA) </vt:lpstr>
      <vt:lpstr>Diabetic ketoacidosis   </vt:lpstr>
      <vt:lpstr>DKA management    </vt:lpstr>
      <vt:lpstr>Diabetic Ketoacidosis</vt:lpstr>
      <vt:lpstr>DKA observations </vt:lpstr>
      <vt:lpstr>DKA problems </vt:lpstr>
      <vt:lpstr>Type 1 diabetes – Management goals</vt:lpstr>
      <vt:lpstr>Slide 25</vt:lpstr>
      <vt:lpstr>Type 1 diabetes – Insulin therapy </vt:lpstr>
      <vt:lpstr>Insulin therapy</vt:lpstr>
      <vt:lpstr>Lipoatrophy</vt:lpstr>
      <vt:lpstr>Slide 29</vt:lpstr>
      <vt:lpstr>Slide 30</vt:lpstr>
      <vt:lpstr>Insulin therapy</vt:lpstr>
      <vt:lpstr>Type 1 diabetes – Insulin therapy</vt:lpstr>
      <vt:lpstr>Type 1 diabetes – Exercise </vt:lpstr>
      <vt:lpstr>Type 1 diabetes – Monitoring </vt:lpstr>
      <vt:lpstr>Partial Remission or Honeymoon Phase  in Type I Diabetes </vt:lpstr>
      <vt:lpstr>Morning hperglycaemia – needs blood sugar asseessment at 2 am </vt:lpstr>
      <vt:lpstr>Type 1 diabetes – Diet </vt:lpstr>
      <vt:lpstr>Type 1 diabetes – Long term complications </vt:lpstr>
      <vt:lpstr>Other problems</vt:lpstr>
      <vt:lpstr>Advice on discharge </vt:lpstr>
      <vt:lpstr>Other types of Diabetes mellitus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Acquired heart disease in children</dc:title>
  <dc:creator>Admin</dc:creator>
  <cp:lastModifiedBy>ayesha</cp:lastModifiedBy>
  <cp:revision>242</cp:revision>
  <dcterms:created xsi:type="dcterms:W3CDTF">2015-05-30T15:57:21Z</dcterms:created>
  <dcterms:modified xsi:type="dcterms:W3CDTF">2018-05-24T10:05:02Z</dcterms:modified>
</cp:coreProperties>
</file>

<file path=docProps/thumbnail.jpeg>
</file>